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Roboto Thin"/>
      <p:regular r:id="rId77"/>
      <p:bold r:id="rId78"/>
      <p:italic r:id="rId79"/>
      <p:boldItalic r:id="rId80"/>
    </p:embeddedFont>
    <p:embeddedFont>
      <p:font typeface="Roboto Medium"/>
      <p:regular r:id="rId81"/>
      <p:bold r:id="rId82"/>
      <p:italic r:id="rId83"/>
      <p:boldItalic r:id="rId84"/>
    </p:embeddedFont>
    <p:embeddedFont>
      <p:font typeface="Roboto"/>
      <p:regular r:id="rId85"/>
      <p:bold r:id="rId86"/>
      <p:italic r:id="rId87"/>
      <p:boldItalic r:id="rId88"/>
    </p:embeddedFont>
    <p:embeddedFont>
      <p:font typeface="Nunito"/>
      <p:regular r:id="rId89"/>
      <p:bold r:id="rId90"/>
      <p:italic r:id="rId91"/>
      <p:boldItalic r:id="rId92"/>
    </p:embeddedFont>
    <p:embeddedFont>
      <p:font typeface="Roboto Light"/>
      <p:regular r:id="rId93"/>
      <p:bold r:id="rId94"/>
      <p:italic r:id="rId95"/>
      <p:boldItalic r:id="rId96"/>
    </p:embeddedFont>
    <p:embeddedFont>
      <p:font typeface="Roboto Mono"/>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RobotoMon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Light-italic.fntdata"/><Relationship Id="rId94" Type="http://schemas.openxmlformats.org/officeDocument/2006/relationships/font" Target="fonts/RobotoLight-bold.fntdata"/><Relationship Id="rId97" Type="http://schemas.openxmlformats.org/officeDocument/2006/relationships/font" Target="fonts/RobotoMono-regular.fntdata"/><Relationship Id="rId96" Type="http://schemas.openxmlformats.org/officeDocument/2006/relationships/font" Target="fonts/RobotoLight-boldItalic.fntdata"/><Relationship Id="rId11" Type="http://schemas.openxmlformats.org/officeDocument/2006/relationships/slide" Target="slides/slide6.xml"/><Relationship Id="rId99" Type="http://schemas.openxmlformats.org/officeDocument/2006/relationships/font" Target="fonts/RobotoMono-italic.fntdata"/><Relationship Id="rId10" Type="http://schemas.openxmlformats.org/officeDocument/2006/relationships/slide" Target="slides/slide5.xml"/><Relationship Id="rId98" Type="http://schemas.openxmlformats.org/officeDocument/2006/relationships/font" Target="fonts/RobotoMon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Nunito-italic.fntdata"/><Relationship Id="rId90" Type="http://schemas.openxmlformats.org/officeDocument/2006/relationships/font" Target="fonts/Nunito-bold.fntdata"/><Relationship Id="rId93" Type="http://schemas.openxmlformats.org/officeDocument/2006/relationships/font" Target="fonts/RobotoLight-regular.fntdata"/><Relationship Id="rId92"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Medium-boldItalic.fntdata"/><Relationship Id="rId83" Type="http://schemas.openxmlformats.org/officeDocument/2006/relationships/font" Target="fonts/RobotoMedium-italic.fntdata"/><Relationship Id="rId86" Type="http://schemas.openxmlformats.org/officeDocument/2006/relationships/font" Target="fonts/Roboto-bold.fntdata"/><Relationship Id="rId85" Type="http://schemas.openxmlformats.org/officeDocument/2006/relationships/font" Target="fonts/Roboto-regular.fntdata"/><Relationship Id="rId88" Type="http://schemas.openxmlformats.org/officeDocument/2006/relationships/font" Target="fonts/Roboto-boldItalic.fntdata"/><Relationship Id="rId87" Type="http://schemas.openxmlformats.org/officeDocument/2006/relationships/font" Target="fonts/Roboto-italic.fntdata"/><Relationship Id="rId89" Type="http://schemas.openxmlformats.org/officeDocument/2006/relationships/font" Target="fonts/Nunito-regular.fntdata"/><Relationship Id="rId80" Type="http://schemas.openxmlformats.org/officeDocument/2006/relationships/font" Target="fonts/RobotoThin-boldItalic.fntdata"/><Relationship Id="rId82" Type="http://schemas.openxmlformats.org/officeDocument/2006/relationships/font" Target="fonts/RobotoMedium-bold.fntdata"/><Relationship Id="rId81" Type="http://schemas.openxmlformats.org/officeDocument/2006/relationships/font" Target="fonts/RobotoMedium-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font" Target="fonts/RobotoThin-regular.fntdata"/><Relationship Id="rId76" Type="http://schemas.openxmlformats.org/officeDocument/2006/relationships/slide" Target="slides/slide71.xml"/><Relationship Id="rId79" Type="http://schemas.openxmlformats.org/officeDocument/2006/relationships/font" Target="fonts/RobotoThin-italic.fntdata"/><Relationship Id="rId78" Type="http://schemas.openxmlformats.org/officeDocument/2006/relationships/font" Target="fonts/RobotoThin-bold.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0" name="Shape 2100"/>
        <p:cNvGrpSpPr/>
        <p:nvPr/>
      </p:nvGrpSpPr>
      <p:grpSpPr>
        <a:xfrm>
          <a:off x="0" y="0"/>
          <a:ext cx="0" cy="0"/>
          <a:chOff x="0" y="0"/>
          <a:chExt cx="0" cy="0"/>
        </a:xfrm>
      </p:grpSpPr>
      <p:sp>
        <p:nvSpPr>
          <p:cNvPr id="2101" name="Google Shape;2101;g56e4c05a3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56e4c05a3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g56e4c05a3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56e4c05a3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56fe052362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56fe052362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8" name="Shape 2128"/>
        <p:cNvGrpSpPr/>
        <p:nvPr/>
      </p:nvGrpSpPr>
      <p:grpSpPr>
        <a:xfrm>
          <a:off x="0" y="0"/>
          <a:ext cx="0" cy="0"/>
          <a:chOff x="0" y="0"/>
          <a:chExt cx="0" cy="0"/>
        </a:xfrm>
      </p:grpSpPr>
      <p:sp>
        <p:nvSpPr>
          <p:cNvPr id="2129" name="Google Shape;2129;g56fe052362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56fe052362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2" name="Shape 2142"/>
        <p:cNvGrpSpPr/>
        <p:nvPr/>
      </p:nvGrpSpPr>
      <p:grpSpPr>
        <a:xfrm>
          <a:off x="0" y="0"/>
          <a:ext cx="0" cy="0"/>
          <a:chOff x="0" y="0"/>
          <a:chExt cx="0" cy="0"/>
        </a:xfrm>
      </p:grpSpPr>
      <p:sp>
        <p:nvSpPr>
          <p:cNvPr id="2143" name="Google Shape;2143;g56fe052362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56fe05236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6" name="Shape 2156"/>
        <p:cNvGrpSpPr/>
        <p:nvPr/>
      </p:nvGrpSpPr>
      <p:grpSpPr>
        <a:xfrm>
          <a:off x="0" y="0"/>
          <a:ext cx="0" cy="0"/>
          <a:chOff x="0" y="0"/>
          <a:chExt cx="0" cy="0"/>
        </a:xfrm>
      </p:grpSpPr>
      <p:sp>
        <p:nvSpPr>
          <p:cNvPr id="2157" name="Google Shape;2157;g56fe052362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56fe052362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g56fe052362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56fe052362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3" name="Shape 2173"/>
        <p:cNvGrpSpPr/>
        <p:nvPr/>
      </p:nvGrpSpPr>
      <p:grpSpPr>
        <a:xfrm>
          <a:off x="0" y="0"/>
          <a:ext cx="0" cy="0"/>
          <a:chOff x="0" y="0"/>
          <a:chExt cx="0" cy="0"/>
        </a:xfrm>
      </p:grpSpPr>
      <p:sp>
        <p:nvSpPr>
          <p:cNvPr id="2174" name="Google Shape;2174;g56fe052362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56fe052362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4" name="Shape 2184"/>
        <p:cNvGrpSpPr/>
        <p:nvPr/>
      </p:nvGrpSpPr>
      <p:grpSpPr>
        <a:xfrm>
          <a:off x="0" y="0"/>
          <a:ext cx="0" cy="0"/>
          <a:chOff x="0" y="0"/>
          <a:chExt cx="0" cy="0"/>
        </a:xfrm>
      </p:grpSpPr>
      <p:sp>
        <p:nvSpPr>
          <p:cNvPr id="2185" name="Google Shape;2185;g56fe052362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56fe052362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200">
                <a:solidFill>
                  <a:srgbClr val="24292E"/>
                </a:solidFill>
                <a:latin typeface="Roboto"/>
                <a:ea typeface="Roboto"/>
                <a:cs typeface="Roboto"/>
                <a:sym typeface="Roboto"/>
              </a:rPr>
              <a:t>If the feature exposed a core data server that contained customer SSN and credit card numbers, however, the business might find that the feature isn't worth the risk to its customers' privacy, or the cost of being in violation of federal laws.</a:t>
            </a:r>
            <a:endParaRPr b="1" sz="1200">
              <a:solidFill>
                <a:srgbClr val="980000"/>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56fe052362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56fe052362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Google Shape;2204;g4d29846fc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4d29846fc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1" name="Shape 2211"/>
        <p:cNvGrpSpPr/>
        <p:nvPr/>
      </p:nvGrpSpPr>
      <p:grpSpPr>
        <a:xfrm>
          <a:off x="0" y="0"/>
          <a:ext cx="0" cy="0"/>
          <a:chOff x="0" y="0"/>
          <a:chExt cx="0" cy="0"/>
        </a:xfrm>
      </p:grpSpPr>
      <p:sp>
        <p:nvSpPr>
          <p:cNvPr id="2212" name="Google Shape;2212;g4d29846fc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4d29846f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8" name="Shape 2218"/>
        <p:cNvGrpSpPr/>
        <p:nvPr/>
      </p:nvGrpSpPr>
      <p:grpSpPr>
        <a:xfrm>
          <a:off x="0" y="0"/>
          <a:ext cx="0" cy="0"/>
          <a:chOff x="0" y="0"/>
          <a:chExt cx="0" cy="0"/>
        </a:xfrm>
      </p:grpSpPr>
      <p:sp>
        <p:nvSpPr>
          <p:cNvPr id="2219" name="Google Shape;2219;g56fe052362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56fe052362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56fe052362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56fe052362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6" name="Shape 2236"/>
        <p:cNvGrpSpPr/>
        <p:nvPr/>
      </p:nvGrpSpPr>
      <p:grpSpPr>
        <a:xfrm>
          <a:off x="0" y="0"/>
          <a:ext cx="0" cy="0"/>
          <a:chOff x="0" y="0"/>
          <a:chExt cx="0" cy="0"/>
        </a:xfrm>
      </p:grpSpPr>
      <p:sp>
        <p:nvSpPr>
          <p:cNvPr id="2237" name="Google Shape;2237;g56fe052362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56fe052362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56fe052362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56fe052362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g56e4c05a3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56e4c05a3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2" name="Shape 2262"/>
        <p:cNvGrpSpPr/>
        <p:nvPr/>
      </p:nvGrpSpPr>
      <p:grpSpPr>
        <a:xfrm>
          <a:off x="0" y="0"/>
          <a:ext cx="0" cy="0"/>
          <a:chOff x="0" y="0"/>
          <a:chExt cx="0" cy="0"/>
        </a:xfrm>
      </p:grpSpPr>
      <p:sp>
        <p:nvSpPr>
          <p:cNvPr id="2263" name="Google Shape;2263;g56fe052362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56fe052362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56fe052362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56fe052362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9" name="Shape 2279"/>
        <p:cNvGrpSpPr/>
        <p:nvPr/>
      </p:nvGrpSpPr>
      <p:grpSpPr>
        <a:xfrm>
          <a:off x="0" y="0"/>
          <a:ext cx="0" cy="0"/>
          <a:chOff x="0" y="0"/>
          <a:chExt cx="0" cy="0"/>
        </a:xfrm>
      </p:grpSpPr>
      <p:sp>
        <p:nvSpPr>
          <p:cNvPr id="2280" name="Google Shape;2280;g56e4c05a3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56e4c05a3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rgbClr val="24292E"/>
                </a:solidFill>
                <a:latin typeface="Roboto"/>
                <a:ea typeface="Roboto"/>
                <a:cs typeface="Roboto"/>
                <a:sym typeface="Roboto"/>
              </a:rPr>
              <a:t>Explain the following steps of developing a Security Culture Framework:</a:t>
            </a:r>
            <a:endParaRPr sz="1200">
              <a:solidFill>
                <a:srgbClr val="24292E"/>
              </a:solidFill>
              <a:latin typeface="Roboto"/>
              <a:ea typeface="Roboto"/>
              <a:cs typeface="Roboto"/>
              <a:sym typeface="Roboto"/>
            </a:endParaRPr>
          </a:p>
          <a:p>
            <a:pPr indent="-304800" lvl="0" marL="457200" rtl="0" algn="l">
              <a:lnSpc>
                <a:spcPct val="115000"/>
              </a:lnSpc>
              <a:spcBef>
                <a:spcPts val="1200"/>
              </a:spcBef>
              <a:spcAft>
                <a:spcPts val="0"/>
              </a:spcAft>
              <a:buClr>
                <a:srgbClr val="24292E"/>
              </a:buClr>
              <a:buSzPts val="1200"/>
              <a:buFont typeface="Roboto"/>
              <a:buAutoNum type="arabicPeriod"/>
            </a:pPr>
            <a:r>
              <a:rPr b="1" lang="en" sz="1200">
                <a:solidFill>
                  <a:srgbClr val="24292E"/>
                </a:solidFill>
                <a:latin typeface="Roboto"/>
                <a:ea typeface="Roboto"/>
                <a:cs typeface="Roboto"/>
                <a:sym typeface="Roboto"/>
              </a:rPr>
              <a:t>Measure and Set Goals</a:t>
            </a:r>
            <a:r>
              <a:rPr lang="en" sz="1200">
                <a:solidFill>
                  <a:srgbClr val="24292E"/>
                </a:solidFill>
                <a:latin typeface="Roboto"/>
                <a:ea typeface="Roboto"/>
                <a:cs typeface="Roboto"/>
                <a:sym typeface="Roboto"/>
              </a:rPr>
              <a:t>: Step one is understanding the current state of the organization's security culture.</a:t>
            </a:r>
            <a:endParaRPr sz="1200">
              <a:solidFill>
                <a:srgbClr val="24292E"/>
              </a:solidFill>
              <a:latin typeface="Roboto"/>
              <a:ea typeface="Roboto"/>
              <a:cs typeface="Roboto"/>
              <a:sym typeface="Roboto"/>
            </a:endParaRPr>
          </a:p>
          <a:p>
            <a:pPr indent="-304800" lvl="2" marL="914400" rtl="0" algn="l">
              <a:lnSpc>
                <a:spcPct val="115000"/>
              </a:lnSpc>
              <a:spcBef>
                <a:spcPts val="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Start by identifying a particular security concern, such as employees downloading arbitrary files from emails.</a:t>
            </a:r>
            <a:endParaRPr sz="1200">
              <a:solidFill>
                <a:srgbClr val="24292E"/>
              </a:solidFill>
              <a:latin typeface="Roboto"/>
              <a:ea typeface="Roboto"/>
              <a:cs typeface="Roboto"/>
              <a:sym typeface="Roboto"/>
            </a:endParaRPr>
          </a:p>
          <a:p>
            <a:pPr indent="-304800" lvl="2" marL="914400" rtl="0" algn="l">
              <a:lnSpc>
                <a:spcPct val="115000"/>
              </a:lnSpc>
              <a:spcBef>
                <a:spcPts val="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Then, define the behavior people should engage in. In this case, only download emails from trusted domains.</a:t>
            </a:r>
            <a:endParaRPr sz="1200">
              <a:solidFill>
                <a:srgbClr val="24292E"/>
              </a:solidFill>
              <a:latin typeface="Roboto"/>
              <a:ea typeface="Roboto"/>
              <a:cs typeface="Roboto"/>
              <a:sym typeface="Roboto"/>
            </a:endParaRPr>
          </a:p>
          <a:p>
            <a:pPr indent="-304800" lvl="2" marL="914400" rtl="0" algn="l">
              <a:lnSpc>
                <a:spcPct val="115000"/>
              </a:lnSpc>
              <a:spcBef>
                <a:spcPts val="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Next, define a goal for how well you want the organization to perform: fewer than 5% of employees download untrusted files every month.</a:t>
            </a:r>
            <a:endParaRPr sz="1200">
              <a:solidFill>
                <a:srgbClr val="24292E"/>
              </a:solidFill>
              <a:latin typeface="Roboto"/>
              <a:ea typeface="Roboto"/>
              <a:cs typeface="Roboto"/>
              <a:sym typeface="Roboto"/>
            </a:endParaRPr>
          </a:p>
          <a:p>
            <a:pPr indent="-304800" lvl="2" marL="914400" rtl="0" algn="l">
              <a:lnSpc>
                <a:spcPct val="115000"/>
              </a:lnSpc>
              <a:spcBef>
                <a:spcPts val="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Finally, measure how often employees currently perform proper practice. In this case, you could run a survey, or even have penetration testers send phishing emails to your organization and determine how many people they can infect. This data will serve as the baseline by which you will compare against the newly implemented security culture exercise.</a:t>
            </a:r>
            <a:endParaRPr sz="1200">
              <a:solidFill>
                <a:srgbClr val="24292E"/>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4292E"/>
                </a:solidFill>
                <a:latin typeface="Roboto"/>
                <a:ea typeface="Roboto"/>
                <a:cs typeface="Roboto"/>
                <a:sym typeface="Roboto"/>
              </a:rPr>
              <a:t>2. </a:t>
            </a:r>
            <a:r>
              <a:rPr b="1" lang="en" sz="1200">
                <a:solidFill>
                  <a:srgbClr val="24292E"/>
                </a:solidFill>
                <a:latin typeface="Roboto"/>
                <a:ea typeface="Roboto"/>
                <a:cs typeface="Roboto"/>
                <a:sym typeface="Roboto"/>
              </a:rPr>
              <a:t>Involve the Right People</a:t>
            </a:r>
            <a:r>
              <a:rPr lang="en" sz="1200">
                <a:solidFill>
                  <a:srgbClr val="24292E"/>
                </a:solidFill>
                <a:latin typeface="Roboto"/>
                <a:ea typeface="Roboto"/>
                <a:cs typeface="Roboto"/>
                <a:sym typeface="Roboto"/>
              </a:rPr>
              <a:t>: After defining a goal, inform the relevant employees of the new target.</a:t>
            </a:r>
            <a:endParaRPr sz="1200">
              <a:solidFill>
                <a:srgbClr val="24292E"/>
              </a:solidFill>
              <a:latin typeface="Roboto"/>
              <a:ea typeface="Roboto"/>
              <a:cs typeface="Roboto"/>
              <a:sym typeface="Roboto"/>
            </a:endParaRPr>
          </a:p>
          <a:p>
            <a:pPr indent="-304800" lvl="2" marL="914400" rtl="0" algn="l">
              <a:lnSpc>
                <a:spcPct val="115000"/>
              </a:lnSpc>
              <a:spcBef>
                <a:spcPts val="12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Meeting this particular goal requires input from the security department, but also from personnel in charge of Training and Internal Communications.</a:t>
            </a:r>
            <a:endParaRPr sz="1200">
              <a:solidFill>
                <a:srgbClr val="24292E"/>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4292E"/>
                </a:solidFill>
                <a:latin typeface="Roboto"/>
                <a:ea typeface="Roboto"/>
                <a:cs typeface="Roboto"/>
                <a:sym typeface="Roboto"/>
              </a:rPr>
              <a:t>3. </a:t>
            </a:r>
            <a:r>
              <a:rPr b="1" lang="en" sz="1200">
                <a:solidFill>
                  <a:srgbClr val="24292E"/>
                </a:solidFill>
                <a:latin typeface="Roboto"/>
                <a:ea typeface="Roboto"/>
                <a:cs typeface="Roboto"/>
                <a:sym typeface="Roboto"/>
              </a:rPr>
              <a:t>Create an Action Plan</a:t>
            </a:r>
            <a:r>
              <a:rPr lang="en" sz="1200">
                <a:solidFill>
                  <a:srgbClr val="24292E"/>
                </a:solidFill>
                <a:latin typeface="Roboto"/>
                <a:ea typeface="Roboto"/>
                <a:cs typeface="Roboto"/>
                <a:sym typeface="Roboto"/>
              </a:rPr>
              <a:t>: After the relevant stakeholders have been informed, develop an action plan. A plan typically involves developing a training exercise that addresses the security issue at hand.</a:t>
            </a:r>
            <a:endParaRPr sz="1200">
              <a:solidFill>
                <a:srgbClr val="24292E"/>
              </a:solidFill>
              <a:latin typeface="Roboto"/>
              <a:ea typeface="Roboto"/>
              <a:cs typeface="Roboto"/>
              <a:sym typeface="Roboto"/>
            </a:endParaRPr>
          </a:p>
          <a:p>
            <a:pPr indent="-304800" lvl="2" marL="914400" rtl="0" algn="l">
              <a:lnSpc>
                <a:spcPct val="115000"/>
              </a:lnSpc>
              <a:spcBef>
                <a:spcPts val="120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The Dangers of Malware</a:t>
            </a:r>
            <a:endParaRPr sz="1200">
              <a:solidFill>
                <a:srgbClr val="24292E"/>
              </a:solidFill>
              <a:latin typeface="Roboto"/>
              <a:ea typeface="Roboto"/>
              <a:cs typeface="Roboto"/>
              <a:sym typeface="Roboto"/>
            </a:endParaRPr>
          </a:p>
          <a:p>
            <a:pPr indent="-304800" lvl="2" marL="914400" rtl="0" algn="l">
              <a:lnSpc>
                <a:spcPct val="115000"/>
              </a:lnSpc>
              <a:spcBef>
                <a:spcPts val="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How Malware Spreads through Phishing</a:t>
            </a:r>
            <a:endParaRPr sz="1200">
              <a:solidFill>
                <a:srgbClr val="24292E"/>
              </a:solidFill>
              <a:latin typeface="Roboto"/>
              <a:ea typeface="Roboto"/>
              <a:cs typeface="Roboto"/>
              <a:sym typeface="Roboto"/>
            </a:endParaRPr>
          </a:p>
          <a:p>
            <a:pPr indent="-304800" lvl="2" marL="914400" rtl="0" algn="l">
              <a:lnSpc>
                <a:spcPct val="115000"/>
              </a:lnSpc>
              <a:spcBef>
                <a:spcPts val="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How Malware Spreads through Vishing</a:t>
            </a:r>
            <a:endParaRPr sz="1200">
              <a:solidFill>
                <a:srgbClr val="24292E"/>
              </a:solidFill>
              <a:latin typeface="Roboto"/>
              <a:ea typeface="Roboto"/>
              <a:cs typeface="Roboto"/>
              <a:sym typeface="Roboto"/>
            </a:endParaRPr>
          </a:p>
          <a:p>
            <a:pPr indent="-304800" lvl="2" marL="914400" rtl="0" algn="l">
              <a:lnSpc>
                <a:spcPct val="115000"/>
              </a:lnSpc>
              <a:spcBef>
                <a:spcPts val="0"/>
              </a:spcBef>
              <a:spcAft>
                <a:spcPts val="0"/>
              </a:spcAft>
              <a:buClr>
                <a:srgbClr val="24292E"/>
              </a:buClr>
              <a:buSzPts val="1200"/>
              <a:buFont typeface="Roboto"/>
              <a:buChar char="■"/>
            </a:pPr>
            <a:r>
              <a:rPr lang="en" sz="1200">
                <a:solidFill>
                  <a:srgbClr val="24292E"/>
                </a:solidFill>
                <a:latin typeface="Roboto"/>
                <a:ea typeface="Roboto"/>
                <a:cs typeface="Roboto"/>
                <a:sym typeface="Roboto"/>
              </a:rPr>
              <a:t>How to Avoid Phishing and Vishing Attacks</a:t>
            </a:r>
            <a:endParaRPr sz="1200">
              <a:solidFill>
                <a:srgbClr val="24292E"/>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4292E"/>
                </a:solidFill>
                <a:latin typeface="Roboto"/>
                <a:ea typeface="Roboto"/>
                <a:cs typeface="Roboto"/>
                <a:sym typeface="Roboto"/>
              </a:rPr>
              <a:t>4. </a:t>
            </a:r>
            <a:r>
              <a:rPr b="1" lang="en" sz="1200">
                <a:solidFill>
                  <a:srgbClr val="24292E"/>
                </a:solidFill>
                <a:latin typeface="Roboto"/>
                <a:ea typeface="Roboto"/>
                <a:cs typeface="Roboto"/>
                <a:sym typeface="Roboto"/>
              </a:rPr>
              <a:t>Execute the Plan</a:t>
            </a:r>
            <a:r>
              <a:rPr lang="en" sz="1200">
                <a:solidFill>
                  <a:srgbClr val="24292E"/>
                </a:solidFill>
                <a:latin typeface="Roboto"/>
                <a:ea typeface="Roboto"/>
                <a:cs typeface="Roboto"/>
                <a:sym typeface="Roboto"/>
              </a:rPr>
              <a:t>: After developing the plan, run the training.</a:t>
            </a:r>
            <a:endParaRPr sz="1200">
              <a:solidFill>
                <a:srgbClr val="24292E"/>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4292E"/>
                </a:solidFill>
                <a:latin typeface="Roboto"/>
                <a:ea typeface="Roboto"/>
                <a:cs typeface="Roboto"/>
                <a:sym typeface="Roboto"/>
              </a:rPr>
              <a:t>5. </a:t>
            </a:r>
            <a:r>
              <a:rPr b="1" lang="en" sz="1200">
                <a:solidFill>
                  <a:srgbClr val="24292E"/>
                </a:solidFill>
                <a:latin typeface="Roboto"/>
                <a:ea typeface="Roboto"/>
                <a:cs typeface="Roboto"/>
                <a:sym typeface="Roboto"/>
              </a:rPr>
              <a:t>Measure Changes</a:t>
            </a:r>
            <a:r>
              <a:rPr lang="en" sz="1200">
                <a:solidFill>
                  <a:srgbClr val="24292E"/>
                </a:solidFill>
                <a:latin typeface="Roboto"/>
                <a:ea typeface="Roboto"/>
                <a:cs typeface="Roboto"/>
                <a:sym typeface="Roboto"/>
              </a:rPr>
              <a:t>: Collect data on how well people are adhering to the guidelines taught in the training and compare this to the measurements you took before training to determine if your exercise has been effective.</a:t>
            </a:r>
            <a:endParaRPr sz="1200">
              <a:solidFill>
                <a:srgbClr val="24292E"/>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2" name="Shape 2292"/>
        <p:cNvGrpSpPr/>
        <p:nvPr/>
      </p:nvGrpSpPr>
      <p:grpSpPr>
        <a:xfrm>
          <a:off x="0" y="0"/>
          <a:ext cx="0" cy="0"/>
          <a:chOff x="0" y="0"/>
          <a:chExt cx="0" cy="0"/>
        </a:xfrm>
      </p:grpSpPr>
      <p:sp>
        <p:nvSpPr>
          <p:cNvPr id="2293" name="Google Shape;2293;g56e4c05a3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56e4c05a3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1" name="Shape 2301"/>
        <p:cNvGrpSpPr/>
        <p:nvPr/>
      </p:nvGrpSpPr>
      <p:grpSpPr>
        <a:xfrm>
          <a:off x="0" y="0"/>
          <a:ext cx="0" cy="0"/>
          <a:chOff x="0" y="0"/>
          <a:chExt cx="0" cy="0"/>
        </a:xfrm>
      </p:grpSpPr>
      <p:sp>
        <p:nvSpPr>
          <p:cNvPr id="2302" name="Google Shape;2302;g56fe052362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56fe052362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24292E"/>
              </a:buClr>
              <a:buSzPts val="1200"/>
              <a:buChar char="●"/>
            </a:pPr>
            <a:r>
              <a:rPr lang="en" sz="1200">
                <a:solidFill>
                  <a:srgbClr val="24292E"/>
                </a:solidFill>
              </a:rPr>
              <a:t>Suppose that 9% of employees download the malicious files. Based on these findings, set a goal that only 5% of employees download malicious files by the start of the next fiscal year.</a:t>
            </a:r>
            <a:endParaRPr sz="1200">
              <a:solidFill>
                <a:srgbClr val="24292E"/>
              </a:solidFill>
            </a:endParaRPr>
          </a:p>
          <a:p>
            <a:pPr indent="0" lvl="0" marL="457200" rtl="0" algn="l">
              <a:lnSpc>
                <a:spcPct val="115000"/>
              </a:lnSpc>
              <a:spcBef>
                <a:spcPts val="300"/>
              </a:spcBef>
              <a:spcAft>
                <a:spcPts val="0"/>
              </a:spcAft>
              <a:buNone/>
            </a:pPr>
            <a:r>
              <a:t/>
            </a:r>
            <a:endParaRPr sz="1200">
              <a:solidFill>
                <a:srgbClr val="24292E"/>
              </a:solidFill>
            </a:endParaRPr>
          </a:p>
          <a:p>
            <a:pPr indent="-304800" lvl="0" marL="457200" rtl="0" algn="l">
              <a:lnSpc>
                <a:spcPct val="115000"/>
              </a:lnSpc>
              <a:spcBef>
                <a:spcPts val="300"/>
              </a:spcBef>
              <a:spcAft>
                <a:spcPts val="0"/>
              </a:spcAft>
              <a:buClr>
                <a:srgbClr val="24292E"/>
              </a:buClr>
              <a:buSzPts val="1200"/>
              <a:buChar char="●"/>
            </a:pPr>
            <a:r>
              <a:rPr lang="en" sz="1200">
                <a:solidFill>
                  <a:srgbClr val="24292E"/>
                </a:solidFill>
              </a:rPr>
              <a:t>In addition to this end goal, aim to train 25% of employees every quarter, until you've trained everyone by the end of the year.</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9" name="Shape 2339"/>
        <p:cNvGrpSpPr/>
        <p:nvPr/>
      </p:nvGrpSpPr>
      <p:grpSpPr>
        <a:xfrm>
          <a:off x="0" y="0"/>
          <a:ext cx="0" cy="0"/>
          <a:chOff x="0" y="0"/>
          <a:chExt cx="0" cy="0"/>
        </a:xfrm>
      </p:grpSpPr>
      <p:sp>
        <p:nvSpPr>
          <p:cNvPr id="2340" name="Google Shape;2340;g56fe052362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56fe052362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4292E"/>
                </a:solidFill>
              </a:rPr>
              <a:t>In addition, perhaps to draft a contract with the pentesting team that ran the original phishing campaign to ensure that they can run the same test next year to provide reliable measurements as to how effective the training has been.</a:t>
            </a:r>
            <a:endParaRPr sz="1200">
              <a:solidFill>
                <a:srgbClr val="24292E"/>
              </a:solidFill>
            </a:endParaRPr>
          </a:p>
          <a:p>
            <a:pPr indent="0" lvl="0" marL="0" rtl="0" algn="l">
              <a:lnSpc>
                <a:spcPct val="115000"/>
              </a:lnSpc>
              <a:spcBef>
                <a:spcPts val="3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6" name="Shape 2376"/>
        <p:cNvGrpSpPr/>
        <p:nvPr/>
      </p:nvGrpSpPr>
      <p:grpSpPr>
        <a:xfrm>
          <a:off x="0" y="0"/>
          <a:ext cx="0" cy="0"/>
          <a:chOff x="0" y="0"/>
          <a:chExt cx="0" cy="0"/>
        </a:xfrm>
      </p:grpSpPr>
      <p:sp>
        <p:nvSpPr>
          <p:cNvPr id="2377" name="Google Shape;2377;g56fe052362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56fe052362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rPr>
              <a:t>Create an Action Plan: After getting clearance to run the training, plan to deliver an annual Cybersecurity Awareness Training event that teaches employees about:</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The Dangers of Malware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How Malware Spreads through Phishing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How Malware Spreads through Vishing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How to Avoid Phishing and Vishing Attacks</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3" name="Shape 2413"/>
        <p:cNvGrpSpPr/>
        <p:nvPr/>
      </p:nvGrpSpPr>
      <p:grpSpPr>
        <a:xfrm>
          <a:off x="0" y="0"/>
          <a:ext cx="0" cy="0"/>
          <a:chOff x="0" y="0"/>
          <a:chExt cx="0" cy="0"/>
        </a:xfrm>
      </p:grpSpPr>
      <p:sp>
        <p:nvSpPr>
          <p:cNvPr id="2414" name="Google Shape;2414;g56fe052362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56fe052362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0" name="Shape 2450"/>
        <p:cNvGrpSpPr/>
        <p:nvPr/>
      </p:nvGrpSpPr>
      <p:grpSpPr>
        <a:xfrm>
          <a:off x="0" y="0"/>
          <a:ext cx="0" cy="0"/>
          <a:chOff x="0" y="0"/>
          <a:chExt cx="0" cy="0"/>
        </a:xfrm>
      </p:grpSpPr>
      <p:sp>
        <p:nvSpPr>
          <p:cNvPr id="2451" name="Google Shape;2451;g56fe052362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56fe052362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24292E"/>
                </a:solidFill>
              </a:rPr>
              <a:t>You might find that only 6% of employees download malicious files. </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In this case, you observed a roughly 30% reduction in malicious file downloads, but didn't quite meet the initial goal. </a:t>
            </a:r>
            <a:endParaRPr sz="1200">
              <a:solidFill>
                <a:srgbClr val="24292E"/>
              </a:solidFill>
            </a:endParaRPr>
          </a:p>
          <a:p>
            <a:pPr indent="0" lvl="0" marL="0" rtl="0" algn="l">
              <a:lnSpc>
                <a:spcPct val="115000"/>
              </a:lnSpc>
              <a:spcBef>
                <a:spcPts val="1200"/>
              </a:spcBef>
              <a:spcAft>
                <a:spcPts val="0"/>
              </a:spcAft>
              <a:buNone/>
            </a:pPr>
            <a:r>
              <a:rPr lang="en" sz="1200">
                <a:solidFill>
                  <a:srgbClr val="24292E"/>
                </a:solidFill>
              </a:rPr>
              <a:t>At this point, you would either revise that target, or run the training again until you get below 5%.</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Google Shape;2488;g56e4c05a3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56e4c05a3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56e4c05a3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56e4c05a3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2" name="Shape 2502"/>
        <p:cNvGrpSpPr/>
        <p:nvPr/>
      </p:nvGrpSpPr>
      <p:grpSpPr>
        <a:xfrm>
          <a:off x="0" y="0"/>
          <a:ext cx="0" cy="0"/>
          <a:chOff x="0" y="0"/>
          <a:chExt cx="0" cy="0"/>
        </a:xfrm>
      </p:grpSpPr>
      <p:sp>
        <p:nvSpPr>
          <p:cNvPr id="2503" name="Google Shape;2503;g56e4c05a3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56e4c05a3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0" name="Shape 2510"/>
        <p:cNvGrpSpPr/>
        <p:nvPr/>
      </p:nvGrpSpPr>
      <p:grpSpPr>
        <a:xfrm>
          <a:off x="0" y="0"/>
          <a:ext cx="0" cy="0"/>
          <a:chOff x="0" y="0"/>
          <a:chExt cx="0" cy="0"/>
        </a:xfrm>
      </p:grpSpPr>
      <p:sp>
        <p:nvSpPr>
          <p:cNvPr id="2511" name="Google Shape;2511;g56fe052362_0_3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56fe052362_0_3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Google Shape;2053;g56fe0523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56fe0523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2" name="Shape 2522"/>
        <p:cNvGrpSpPr/>
        <p:nvPr/>
      </p:nvGrpSpPr>
      <p:grpSpPr>
        <a:xfrm>
          <a:off x="0" y="0"/>
          <a:ext cx="0" cy="0"/>
          <a:chOff x="0" y="0"/>
          <a:chExt cx="0" cy="0"/>
        </a:xfrm>
      </p:grpSpPr>
      <p:sp>
        <p:nvSpPr>
          <p:cNvPr id="2523" name="Google Shape;2523;g56fe05236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56fe05236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1" name="Shape 2541"/>
        <p:cNvGrpSpPr/>
        <p:nvPr/>
      </p:nvGrpSpPr>
      <p:grpSpPr>
        <a:xfrm>
          <a:off x="0" y="0"/>
          <a:ext cx="0" cy="0"/>
          <a:chOff x="0" y="0"/>
          <a:chExt cx="0" cy="0"/>
        </a:xfrm>
      </p:grpSpPr>
      <p:sp>
        <p:nvSpPr>
          <p:cNvPr id="2542" name="Google Shape;2542;g56fe05236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56fe05236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1" name="Shape 2561"/>
        <p:cNvGrpSpPr/>
        <p:nvPr/>
      </p:nvGrpSpPr>
      <p:grpSpPr>
        <a:xfrm>
          <a:off x="0" y="0"/>
          <a:ext cx="0" cy="0"/>
          <a:chOff x="0" y="0"/>
          <a:chExt cx="0" cy="0"/>
        </a:xfrm>
      </p:grpSpPr>
      <p:sp>
        <p:nvSpPr>
          <p:cNvPr id="2562" name="Google Shape;2562;g56e4c05a3e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56e4c05a3e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7" name="Shape 2587"/>
        <p:cNvGrpSpPr/>
        <p:nvPr/>
      </p:nvGrpSpPr>
      <p:grpSpPr>
        <a:xfrm>
          <a:off x="0" y="0"/>
          <a:ext cx="0" cy="0"/>
          <a:chOff x="0" y="0"/>
          <a:chExt cx="0" cy="0"/>
        </a:xfrm>
      </p:grpSpPr>
      <p:sp>
        <p:nvSpPr>
          <p:cNvPr id="2588" name="Google Shape;2588;g56fe05236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56fe05236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56fe052362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56fe05236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24292E"/>
                </a:solidFill>
                <a:latin typeface="Roboto"/>
                <a:ea typeface="Roboto"/>
                <a:cs typeface="Roboto"/>
                <a:sym typeface="Roboto"/>
              </a:rPr>
              <a:t>Network Security</a:t>
            </a:r>
            <a:r>
              <a:rPr lang="en" sz="1200">
                <a:solidFill>
                  <a:srgbClr val="24292E"/>
                </a:solidFill>
                <a:latin typeface="Roboto"/>
                <a:ea typeface="Roboto"/>
                <a:cs typeface="Roboto"/>
                <a:sym typeface="Roboto"/>
              </a:rPr>
              <a:t>: s</a:t>
            </a:r>
            <a:r>
              <a:rPr lang="en" sz="1200">
                <a:solidFill>
                  <a:srgbClr val="24292E"/>
                </a:solidFill>
                <a:latin typeface="Roboto"/>
                <a:ea typeface="Roboto"/>
                <a:cs typeface="Roboto"/>
                <a:sym typeface="Roboto"/>
              </a:rPr>
              <a:t>ecures networks and implements network security policies. This group also manages services like the corporate VPN, etc.</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Incident Response: </a:t>
            </a:r>
            <a:r>
              <a:rPr lang="en" sz="1200">
                <a:solidFill>
                  <a:srgbClr val="24292E"/>
                </a:solidFill>
                <a:latin typeface="Roboto"/>
                <a:ea typeface="Roboto"/>
                <a:cs typeface="Roboto"/>
                <a:sym typeface="Roboto"/>
              </a:rPr>
              <a:t>identifies and responds  to security breaches. IR is responsible for SOCs, which monitor the organization's devices for incidents. They are also responsible for escalating serious breaches to the executive team for handling.</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4292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Application Security: </a:t>
            </a:r>
            <a:r>
              <a:rPr lang="en" sz="1200">
                <a:solidFill>
                  <a:srgbClr val="24292E"/>
                </a:solidFill>
                <a:latin typeface="Roboto"/>
                <a:ea typeface="Roboto"/>
                <a:cs typeface="Roboto"/>
                <a:sym typeface="Roboto"/>
              </a:rPr>
              <a:t>ensures any software or web applications developed in-house is secure. This prevents such disasters as insecure internal messaging apps that leak confidential information, etc.</a:t>
            </a:r>
            <a:endParaRPr sz="1200">
              <a:solidFill>
                <a:srgbClr val="24292E"/>
              </a:solidFill>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3" name="Shape 2623"/>
        <p:cNvGrpSpPr/>
        <p:nvPr/>
      </p:nvGrpSpPr>
      <p:grpSpPr>
        <a:xfrm>
          <a:off x="0" y="0"/>
          <a:ext cx="0" cy="0"/>
          <a:chOff x="0" y="0"/>
          <a:chExt cx="0" cy="0"/>
        </a:xfrm>
      </p:grpSpPr>
      <p:sp>
        <p:nvSpPr>
          <p:cNvPr id="2624" name="Google Shape;2624;g56e4c05a3e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56e4c05a3e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1" name="Shape 2631"/>
        <p:cNvGrpSpPr/>
        <p:nvPr/>
      </p:nvGrpSpPr>
      <p:grpSpPr>
        <a:xfrm>
          <a:off x="0" y="0"/>
          <a:ext cx="0" cy="0"/>
          <a:chOff x="0" y="0"/>
          <a:chExt cx="0" cy="0"/>
        </a:xfrm>
      </p:grpSpPr>
      <p:sp>
        <p:nvSpPr>
          <p:cNvPr id="2632" name="Google Shape;2632;g56fe052362_0_3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56fe052362_0_3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8" name="Shape 2638"/>
        <p:cNvGrpSpPr/>
        <p:nvPr/>
      </p:nvGrpSpPr>
      <p:grpSpPr>
        <a:xfrm>
          <a:off x="0" y="0"/>
          <a:ext cx="0" cy="0"/>
          <a:chOff x="0" y="0"/>
          <a:chExt cx="0" cy="0"/>
        </a:xfrm>
      </p:grpSpPr>
      <p:sp>
        <p:nvSpPr>
          <p:cNvPr id="2639" name="Google Shape;2639;g56e4c05a3e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56e4c05a3e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5909c8c0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5909c8c0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Google Shape;2652;g56fe052362_0_3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56fe052362_0_3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56e4c05a3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56e4c05a3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0" name="Shape 2660"/>
        <p:cNvGrpSpPr/>
        <p:nvPr/>
      </p:nvGrpSpPr>
      <p:grpSpPr>
        <a:xfrm>
          <a:off x="0" y="0"/>
          <a:ext cx="0" cy="0"/>
          <a:chOff x="0" y="0"/>
          <a:chExt cx="0" cy="0"/>
        </a:xfrm>
      </p:grpSpPr>
      <p:sp>
        <p:nvSpPr>
          <p:cNvPr id="2661" name="Google Shape;2661;g56fe052362_0_3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56fe052362_0_3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i="1" lang="en" sz="1400">
                <a:solidFill>
                  <a:schemeClr val="dk1"/>
                </a:solidFill>
                <a:latin typeface="Roboto"/>
                <a:ea typeface="Roboto"/>
                <a:cs typeface="Roboto"/>
                <a:sym typeface="Roboto"/>
              </a:rPr>
              <a:t>Discuss as a class before reviewing in the next slide. </a:t>
            </a:r>
            <a:endParaRPr i="1" sz="1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9" name="Shape 2669"/>
        <p:cNvGrpSpPr/>
        <p:nvPr/>
      </p:nvGrpSpPr>
      <p:grpSpPr>
        <a:xfrm>
          <a:off x="0" y="0"/>
          <a:ext cx="0" cy="0"/>
          <a:chOff x="0" y="0"/>
          <a:chExt cx="0" cy="0"/>
        </a:xfrm>
      </p:grpSpPr>
      <p:sp>
        <p:nvSpPr>
          <p:cNvPr id="2670" name="Google Shape;2670;g56fe052362_0_3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56fe052362_0_3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8" name="Shape 2678"/>
        <p:cNvGrpSpPr/>
        <p:nvPr/>
      </p:nvGrpSpPr>
      <p:grpSpPr>
        <a:xfrm>
          <a:off x="0" y="0"/>
          <a:ext cx="0" cy="0"/>
          <a:chOff x="0" y="0"/>
          <a:chExt cx="0" cy="0"/>
        </a:xfrm>
      </p:grpSpPr>
      <p:sp>
        <p:nvSpPr>
          <p:cNvPr id="2679" name="Google Shape;2679;g56fe052362_0_3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0" name="Google Shape;2680;g56fe052362_0_3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Google Shape;2687;g5909c8c0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5909c8c0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3" name="Shape 2693"/>
        <p:cNvGrpSpPr/>
        <p:nvPr/>
      </p:nvGrpSpPr>
      <p:grpSpPr>
        <a:xfrm>
          <a:off x="0" y="0"/>
          <a:ext cx="0" cy="0"/>
          <a:chOff x="0" y="0"/>
          <a:chExt cx="0" cy="0"/>
        </a:xfrm>
      </p:grpSpPr>
      <p:sp>
        <p:nvSpPr>
          <p:cNvPr id="2694" name="Google Shape;2694;g590bce65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590bce65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1" name="Shape 2701"/>
        <p:cNvGrpSpPr/>
        <p:nvPr/>
      </p:nvGrpSpPr>
      <p:grpSpPr>
        <a:xfrm>
          <a:off x="0" y="0"/>
          <a:ext cx="0" cy="0"/>
          <a:chOff x="0" y="0"/>
          <a:chExt cx="0" cy="0"/>
        </a:xfrm>
      </p:grpSpPr>
      <p:sp>
        <p:nvSpPr>
          <p:cNvPr id="2702" name="Google Shape;2702;g56fe052362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56fe052362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9" name="Shape 2709"/>
        <p:cNvGrpSpPr/>
        <p:nvPr/>
      </p:nvGrpSpPr>
      <p:grpSpPr>
        <a:xfrm>
          <a:off x="0" y="0"/>
          <a:ext cx="0" cy="0"/>
          <a:chOff x="0" y="0"/>
          <a:chExt cx="0" cy="0"/>
        </a:xfrm>
      </p:grpSpPr>
      <p:sp>
        <p:nvSpPr>
          <p:cNvPr id="2710" name="Google Shape;2710;g56fe052362_0_3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56fe052362_0_3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6" name="Shape 2716"/>
        <p:cNvGrpSpPr/>
        <p:nvPr/>
      </p:nvGrpSpPr>
      <p:grpSpPr>
        <a:xfrm>
          <a:off x="0" y="0"/>
          <a:ext cx="0" cy="0"/>
          <a:chOff x="0" y="0"/>
          <a:chExt cx="0" cy="0"/>
        </a:xfrm>
      </p:grpSpPr>
      <p:sp>
        <p:nvSpPr>
          <p:cNvPr id="2717" name="Google Shape;2717;g56fe052362_0_3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56fe052362_0_3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4" name="Shape 2724"/>
        <p:cNvGrpSpPr/>
        <p:nvPr/>
      </p:nvGrpSpPr>
      <p:grpSpPr>
        <a:xfrm>
          <a:off x="0" y="0"/>
          <a:ext cx="0" cy="0"/>
          <a:chOff x="0" y="0"/>
          <a:chExt cx="0" cy="0"/>
        </a:xfrm>
      </p:grpSpPr>
      <p:sp>
        <p:nvSpPr>
          <p:cNvPr id="2725" name="Google Shape;2725;g590bce65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590bce65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8" name="Shape 2738"/>
        <p:cNvGrpSpPr/>
        <p:nvPr/>
      </p:nvGrpSpPr>
      <p:grpSpPr>
        <a:xfrm>
          <a:off x="0" y="0"/>
          <a:ext cx="0" cy="0"/>
          <a:chOff x="0" y="0"/>
          <a:chExt cx="0" cy="0"/>
        </a:xfrm>
      </p:grpSpPr>
      <p:sp>
        <p:nvSpPr>
          <p:cNvPr id="2739" name="Google Shape;2739;g56fe052362_0_3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56fe052362_0_3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8" name="Shape 2068"/>
        <p:cNvGrpSpPr/>
        <p:nvPr/>
      </p:nvGrpSpPr>
      <p:grpSpPr>
        <a:xfrm>
          <a:off x="0" y="0"/>
          <a:ext cx="0" cy="0"/>
          <a:chOff x="0" y="0"/>
          <a:chExt cx="0" cy="0"/>
        </a:xfrm>
      </p:grpSpPr>
      <p:sp>
        <p:nvSpPr>
          <p:cNvPr id="2069" name="Google Shape;2069;g56e4c05a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56e4c05a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1" name="Shape 2751"/>
        <p:cNvGrpSpPr/>
        <p:nvPr/>
      </p:nvGrpSpPr>
      <p:grpSpPr>
        <a:xfrm>
          <a:off x="0" y="0"/>
          <a:ext cx="0" cy="0"/>
          <a:chOff x="0" y="0"/>
          <a:chExt cx="0" cy="0"/>
        </a:xfrm>
      </p:grpSpPr>
      <p:sp>
        <p:nvSpPr>
          <p:cNvPr id="2752" name="Google Shape;2752;g56fe052362_0_3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3" name="Google Shape;2753;g56fe052362_0_3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5" name="Shape 2765"/>
        <p:cNvGrpSpPr/>
        <p:nvPr/>
      </p:nvGrpSpPr>
      <p:grpSpPr>
        <a:xfrm>
          <a:off x="0" y="0"/>
          <a:ext cx="0" cy="0"/>
          <a:chOff x="0" y="0"/>
          <a:chExt cx="0" cy="0"/>
        </a:xfrm>
      </p:grpSpPr>
      <p:sp>
        <p:nvSpPr>
          <p:cNvPr id="2766" name="Google Shape;2766;g56fe052362_0_3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56fe052362_0_3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3" name="Shape 2773"/>
        <p:cNvGrpSpPr/>
        <p:nvPr/>
      </p:nvGrpSpPr>
      <p:grpSpPr>
        <a:xfrm>
          <a:off x="0" y="0"/>
          <a:ext cx="0" cy="0"/>
          <a:chOff x="0" y="0"/>
          <a:chExt cx="0" cy="0"/>
        </a:xfrm>
      </p:grpSpPr>
      <p:sp>
        <p:nvSpPr>
          <p:cNvPr id="2774" name="Google Shape;2774;g590bce65c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590bce65c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4" name="Shape 2784"/>
        <p:cNvGrpSpPr/>
        <p:nvPr/>
      </p:nvGrpSpPr>
      <p:grpSpPr>
        <a:xfrm>
          <a:off x="0" y="0"/>
          <a:ext cx="0" cy="0"/>
          <a:chOff x="0" y="0"/>
          <a:chExt cx="0" cy="0"/>
        </a:xfrm>
      </p:grpSpPr>
      <p:sp>
        <p:nvSpPr>
          <p:cNvPr id="2785" name="Google Shape;2785;g590bce65c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590bce65c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for #2, in addition to the information presented, the attacker would be unable to use even a valid, stolen SSH key without also uncovering its password. Thus, requiring password-protected SSH keys, in itself, affords two layers of protection.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5" name="Shape 2795"/>
        <p:cNvGrpSpPr/>
        <p:nvPr/>
      </p:nvGrpSpPr>
      <p:grpSpPr>
        <a:xfrm>
          <a:off x="0" y="0"/>
          <a:ext cx="0" cy="0"/>
          <a:chOff x="0" y="0"/>
          <a:chExt cx="0" cy="0"/>
        </a:xfrm>
      </p:grpSpPr>
      <p:sp>
        <p:nvSpPr>
          <p:cNvPr id="2796" name="Google Shape;2796;g4d29846fc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4d29846fc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6" name="Shape 2806"/>
        <p:cNvGrpSpPr/>
        <p:nvPr/>
      </p:nvGrpSpPr>
      <p:grpSpPr>
        <a:xfrm>
          <a:off x="0" y="0"/>
          <a:ext cx="0" cy="0"/>
          <a:chOff x="0" y="0"/>
          <a:chExt cx="0" cy="0"/>
        </a:xfrm>
      </p:grpSpPr>
      <p:sp>
        <p:nvSpPr>
          <p:cNvPr id="2807" name="Google Shape;2807;g56fe052362_0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56fe052362_0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4" name="Shape 2814"/>
        <p:cNvGrpSpPr/>
        <p:nvPr/>
      </p:nvGrpSpPr>
      <p:grpSpPr>
        <a:xfrm>
          <a:off x="0" y="0"/>
          <a:ext cx="0" cy="0"/>
          <a:chOff x="0" y="0"/>
          <a:chExt cx="0" cy="0"/>
        </a:xfrm>
      </p:grpSpPr>
      <p:sp>
        <p:nvSpPr>
          <p:cNvPr id="2815" name="Google Shape;2815;g590bce65c3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6" name="Google Shape;2816;g590bce65c3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2" name="Shape 2822"/>
        <p:cNvGrpSpPr/>
        <p:nvPr/>
      </p:nvGrpSpPr>
      <p:grpSpPr>
        <a:xfrm>
          <a:off x="0" y="0"/>
          <a:ext cx="0" cy="0"/>
          <a:chOff x="0" y="0"/>
          <a:chExt cx="0" cy="0"/>
        </a:xfrm>
      </p:grpSpPr>
      <p:sp>
        <p:nvSpPr>
          <p:cNvPr id="2823" name="Google Shape;2823;g590bce65c3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590bce65c3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9" name="Shape 2829"/>
        <p:cNvGrpSpPr/>
        <p:nvPr/>
      </p:nvGrpSpPr>
      <p:grpSpPr>
        <a:xfrm>
          <a:off x="0" y="0"/>
          <a:ext cx="0" cy="0"/>
          <a:chOff x="0" y="0"/>
          <a:chExt cx="0" cy="0"/>
        </a:xfrm>
      </p:grpSpPr>
      <p:sp>
        <p:nvSpPr>
          <p:cNvPr id="2830" name="Google Shape;2830;g590bce65c3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590bce65c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7" name="Shape 2837"/>
        <p:cNvGrpSpPr/>
        <p:nvPr/>
      </p:nvGrpSpPr>
      <p:grpSpPr>
        <a:xfrm>
          <a:off x="0" y="0"/>
          <a:ext cx="0" cy="0"/>
          <a:chOff x="0" y="0"/>
          <a:chExt cx="0" cy="0"/>
        </a:xfrm>
      </p:grpSpPr>
      <p:sp>
        <p:nvSpPr>
          <p:cNvPr id="2838" name="Google Shape;2838;g590bce65c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590bce65c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g56e4c05a3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56e4c05a3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9" name="Shape 2849"/>
        <p:cNvGrpSpPr/>
        <p:nvPr/>
      </p:nvGrpSpPr>
      <p:grpSpPr>
        <a:xfrm>
          <a:off x="0" y="0"/>
          <a:ext cx="0" cy="0"/>
          <a:chOff x="0" y="0"/>
          <a:chExt cx="0" cy="0"/>
        </a:xfrm>
      </p:grpSpPr>
      <p:sp>
        <p:nvSpPr>
          <p:cNvPr id="2850" name="Google Shape;2850;g56fe052362_0_3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56fe052362_0_3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8" name="Shape 2858"/>
        <p:cNvGrpSpPr/>
        <p:nvPr/>
      </p:nvGrpSpPr>
      <p:grpSpPr>
        <a:xfrm>
          <a:off x="0" y="0"/>
          <a:ext cx="0" cy="0"/>
          <a:chOff x="0" y="0"/>
          <a:chExt cx="0" cy="0"/>
        </a:xfrm>
      </p:grpSpPr>
      <p:sp>
        <p:nvSpPr>
          <p:cNvPr id="2859" name="Google Shape;2859;g590bce65c3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590bce65c3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g56e4c05a3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56e4c05a3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Google Shape;2093;g56e4c05a3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56e4c05a3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2.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2.png"/><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51.png"/><Relationship Id="rId6" Type="http://schemas.openxmlformats.org/officeDocument/2006/relationships/image" Target="../media/image4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6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73.png"/><Relationship Id="rId8" Type="http://schemas.openxmlformats.org/officeDocument/2006/relationships/image" Target="../media/image7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74.png"/><Relationship Id="rId4" Type="http://schemas.openxmlformats.org/officeDocument/2006/relationships/image" Target="../media/image85.png"/><Relationship Id="rId5" Type="http://schemas.openxmlformats.org/officeDocument/2006/relationships/image" Target="../media/image82.png"/><Relationship Id="rId6" Type="http://schemas.openxmlformats.org/officeDocument/2006/relationships/image" Target="../media/image80.png"/><Relationship Id="rId7" Type="http://schemas.openxmlformats.org/officeDocument/2006/relationships/image" Target="../media/image83.png"/><Relationship Id="rId8" Type="http://schemas.openxmlformats.org/officeDocument/2006/relationships/image" Target="../media/image7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79.png"/><Relationship Id="rId4" Type="http://schemas.openxmlformats.org/officeDocument/2006/relationships/image" Target="../media/image76.png"/><Relationship Id="rId5" Type="http://schemas.openxmlformats.org/officeDocument/2006/relationships/image" Target="../media/image86.png"/><Relationship Id="rId6" Type="http://schemas.openxmlformats.org/officeDocument/2006/relationships/image" Target="../media/image7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8.png"/><Relationship Id="rId4" Type="http://schemas.openxmlformats.org/officeDocument/2006/relationships/image" Target="../media/image90.png"/><Relationship Id="rId9" Type="http://schemas.openxmlformats.org/officeDocument/2006/relationships/image" Target="../media/image91.png"/><Relationship Id="rId5" Type="http://schemas.openxmlformats.org/officeDocument/2006/relationships/image" Target="../media/image84.png"/><Relationship Id="rId6" Type="http://schemas.openxmlformats.org/officeDocument/2006/relationships/image" Target="../media/image93.png"/><Relationship Id="rId7" Type="http://schemas.openxmlformats.org/officeDocument/2006/relationships/image" Target="../media/image89.png"/><Relationship Id="rId8" Type="http://schemas.openxmlformats.org/officeDocument/2006/relationships/image" Target="../media/image9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95.png"/><Relationship Id="rId4" Type="http://schemas.openxmlformats.org/officeDocument/2006/relationships/image" Target="../media/image92.png"/><Relationship Id="rId9" Type="http://schemas.openxmlformats.org/officeDocument/2006/relationships/image" Target="../media/image100.png"/><Relationship Id="rId5" Type="http://schemas.openxmlformats.org/officeDocument/2006/relationships/image" Target="../media/image98.png"/><Relationship Id="rId6" Type="http://schemas.openxmlformats.org/officeDocument/2006/relationships/image" Target="../media/image97.png"/><Relationship Id="rId7" Type="http://schemas.openxmlformats.org/officeDocument/2006/relationships/image" Target="../media/image99.png"/><Relationship Id="rId8" Type="http://schemas.openxmlformats.org/officeDocument/2006/relationships/image" Target="../media/image9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7.png"/><Relationship Id="rId3" Type="http://schemas.openxmlformats.org/officeDocument/2006/relationships/image" Target="../media/image10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10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15.png"/><Relationship Id="rId4" Type="http://schemas.openxmlformats.org/officeDocument/2006/relationships/image" Target="../media/image1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15.png"/><Relationship Id="rId4" Type="http://schemas.openxmlformats.org/officeDocument/2006/relationships/image" Target="../media/image13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24.png"/><Relationship Id="rId4" Type="http://schemas.openxmlformats.org/officeDocument/2006/relationships/image" Target="../media/image1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0.png"/><Relationship Id="rId4" Type="http://schemas.openxmlformats.org/officeDocument/2006/relationships/image" Target="../media/image11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1.png"/><Relationship Id="rId4" Type="http://schemas.openxmlformats.org/officeDocument/2006/relationships/image" Target="../media/image12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 Id="rId3" Type="http://schemas.openxmlformats.org/officeDocument/2006/relationships/image" Target="../media/image130.png"/><Relationship Id="rId4" Type="http://schemas.openxmlformats.org/officeDocument/2006/relationships/image" Target="../media/image128.png"/><Relationship Id="rId5" Type="http://schemas.openxmlformats.org/officeDocument/2006/relationships/image" Target="../media/image1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36.png"/><Relationship Id="rId4" Type="http://schemas.openxmlformats.org/officeDocument/2006/relationships/image" Target="../media/image129.png"/><Relationship Id="rId5" Type="http://schemas.openxmlformats.org/officeDocument/2006/relationships/image" Target="../media/image13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40.png"/><Relationship Id="rId4" Type="http://schemas.openxmlformats.org/officeDocument/2006/relationships/image" Target="../media/image139.png"/><Relationship Id="rId5" Type="http://schemas.openxmlformats.org/officeDocument/2006/relationships/image" Target="../media/image145.png"/><Relationship Id="rId6" Type="http://schemas.openxmlformats.org/officeDocument/2006/relationships/image" Target="../media/image14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46.png"/><Relationship Id="rId4" Type="http://schemas.openxmlformats.org/officeDocument/2006/relationships/image" Target="../media/image139.png"/><Relationship Id="rId5" Type="http://schemas.openxmlformats.org/officeDocument/2006/relationships/image" Target="../media/image147.png"/><Relationship Id="rId6" Type="http://schemas.openxmlformats.org/officeDocument/2006/relationships/image" Target="../media/image14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 Id="rId3" Type="http://schemas.openxmlformats.org/officeDocument/2006/relationships/image" Target="../media/image211.png"/><Relationship Id="rId4" Type="http://schemas.openxmlformats.org/officeDocument/2006/relationships/image" Target="../media/image144.png"/><Relationship Id="rId5" Type="http://schemas.openxmlformats.org/officeDocument/2006/relationships/image" Target="../media/image15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9.png"/><Relationship Id="rId6" Type="http://schemas.openxmlformats.org/officeDocument/2006/relationships/image" Target="../media/image15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5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61.png"/><Relationship Id="rId7" Type="http://schemas.openxmlformats.org/officeDocument/2006/relationships/image" Target="../media/image15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9.png"/><Relationship Id="rId3" Type="http://schemas.openxmlformats.org/officeDocument/2006/relationships/image" Target="../media/image164.png"/><Relationship Id="rId4" Type="http://schemas.openxmlformats.org/officeDocument/2006/relationships/image" Target="../media/image165.png"/><Relationship Id="rId5" Type="http://schemas.openxmlformats.org/officeDocument/2006/relationships/image" Target="../media/image168.png"/><Relationship Id="rId6" Type="http://schemas.openxmlformats.org/officeDocument/2006/relationships/image" Target="../media/image166.png"/><Relationship Id="rId7" Type="http://schemas.openxmlformats.org/officeDocument/2006/relationships/image" Target="../media/image16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69.png"/><Relationship Id="rId4" Type="http://schemas.openxmlformats.org/officeDocument/2006/relationships/image" Target="../media/image171.png"/><Relationship Id="rId5" Type="http://schemas.openxmlformats.org/officeDocument/2006/relationships/image" Target="../media/image1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3.png"/><Relationship Id="rId3" Type="http://schemas.openxmlformats.org/officeDocument/2006/relationships/image" Target="../media/image172.png"/><Relationship Id="rId4" Type="http://schemas.openxmlformats.org/officeDocument/2006/relationships/image" Target="../media/image175.png"/><Relationship Id="rId5" Type="http://schemas.openxmlformats.org/officeDocument/2006/relationships/image" Target="../media/image181.png"/><Relationship Id="rId6" Type="http://schemas.openxmlformats.org/officeDocument/2006/relationships/image" Target="../media/image176.png"/><Relationship Id="rId7" Type="http://schemas.openxmlformats.org/officeDocument/2006/relationships/image" Target="../media/image179.png"/><Relationship Id="rId8" Type="http://schemas.openxmlformats.org/officeDocument/2006/relationships/image" Target="../media/image18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84.png"/><Relationship Id="rId4" Type="http://schemas.openxmlformats.org/officeDocument/2006/relationships/image" Target="../media/image174.png"/><Relationship Id="rId5" Type="http://schemas.openxmlformats.org/officeDocument/2006/relationships/image" Target="../media/image182.png"/><Relationship Id="rId6" Type="http://schemas.openxmlformats.org/officeDocument/2006/relationships/image" Target="../media/image178.png"/><Relationship Id="rId7" Type="http://schemas.openxmlformats.org/officeDocument/2006/relationships/image" Target="../media/image186.png"/><Relationship Id="rId8" Type="http://schemas.openxmlformats.org/officeDocument/2006/relationships/image" Target="../media/image18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85.png"/><Relationship Id="rId4" Type="http://schemas.openxmlformats.org/officeDocument/2006/relationships/image" Target="../media/image183.png"/><Relationship Id="rId5" Type="http://schemas.openxmlformats.org/officeDocument/2006/relationships/image" Target="../media/image188.png"/><Relationship Id="rId6" Type="http://schemas.openxmlformats.org/officeDocument/2006/relationships/image" Target="../media/image19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4.png"/><Relationship Id="rId3" Type="http://schemas.openxmlformats.org/officeDocument/2006/relationships/image" Target="../media/image189.png"/><Relationship Id="rId4" Type="http://schemas.openxmlformats.org/officeDocument/2006/relationships/image" Target="../media/image191.png"/><Relationship Id="rId9" Type="http://schemas.openxmlformats.org/officeDocument/2006/relationships/image" Target="../media/image200.png"/><Relationship Id="rId5" Type="http://schemas.openxmlformats.org/officeDocument/2006/relationships/image" Target="../media/image193.png"/><Relationship Id="rId6" Type="http://schemas.openxmlformats.org/officeDocument/2006/relationships/image" Target="../media/image201.png"/><Relationship Id="rId7" Type="http://schemas.openxmlformats.org/officeDocument/2006/relationships/image" Target="../media/image192.png"/><Relationship Id="rId8" Type="http://schemas.openxmlformats.org/officeDocument/2006/relationships/image" Target="../media/image19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9.png"/><Relationship Id="rId3" Type="http://schemas.openxmlformats.org/officeDocument/2006/relationships/image" Target="../media/image204.png"/><Relationship Id="rId4" Type="http://schemas.openxmlformats.org/officeDocument/2006/relationships/image" Target="../media/image203.png"/><Relationship Id="rId9" Type="http://schemas.openxmlformats.org/officeDocument/2006/relationships/image" Target="../media/image205.png"/><Relationship Id="rId5" Type="http://schemas.openxmlformats.org/officeDocument/2006/relationships/image" Target="../media/image202.png"/><Relationship Id="rId6" Type="http://schemas.openxmlformats.org/officeDocument/2006/relationships/image" Target="../media/image195.png"/><Relationship Id="rId7" Type="http://schemas.openxmlformats.org/officeDocument/2006/relationships/image" Target="../media/image198.png"/><Relationship Id="rId8" Type="http://schemas.openxmlformats.org/officeDocument/2006/relationships/image" Target="../media/image19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9.png"/><Relationship Id="rId3" Type="http://schemas.openxmlformats.org/officeDocument/2006/relationships/image" Target="../media/image20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20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2.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215.png"/><Relationship Id="rId4" Type="http://schemas.openxmlformats.org/officeDocument/2006/relationships/image" Target="../media/image2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215.png"/><Relationship Id="rId4" Type="http://schemas.openxmlformats.org/officeDocument/2006/relationships/image" Target="../media/image2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215.png"/><Relationship Id="rId4" Type="http://schemas.openxmlformats.org/officeDocument/2006/relationships/image" Target="../media/image2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20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image" Target="../media/image215.png"/><Relationship Id="rId4" Type="http://schemas.openxmlformats.org/officeDocument/2006/relationships/image" Target="../media/image2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215.png"/><Relationship Id="rId4" Type="http://schemas.openxmlformats.org/officeDocument/2006/relationships/image" Target="../media/image2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image" Target="../media/image2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 Id="rId3" Type="http://schemas.openxmlformats.org/officeDocument/2006/relationships/image" Target="../media/image2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0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image" Target="../media/image2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7.xml"/><Relationship Id="rId3" Type="http://schemas.openxmlformats.org/officeDocument/2006/relationships/image" Target="../media/image2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1.xml"/><Relationship Id="rId3" Type="http://schemas.openxmlformats.org/officeDocument/2006/relationships/image" Target="../media/image2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GRC Unit, </a:t>
            </a:r>
            <a:r>
              <a:rPr lang="en"/>
              <a:t>Day 1</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rgbClr val="38761D"/>
                </a:solidFill>
              </a:rPr>
              <a:t>GRC</a:t>
            </a:r>
            <a:r>
              <a:rPr lang="en"/>
              <a:t>: </a:t>
            </a:r>
            <a:r>
              <a:rPr lang="en" sz="2400"/>
              <a:t>Organizational Security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sp>
        <p:nvSpPr>
          <p:cNvPr id="2104" name="Google Shape;2104;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Teams </a:t>
            </a:r>
            <a:r>
              <a:rPr lang="en"/>
              <a:t>Aligning</a:t>
            </a:r>
            <a:endParaRPr/>
          </a:p>
        </p:txBody>
      </p:sp>
      <p:sp>
        <p:nvSpPr>
          <p:cNvPr id="2105" name="Google Shape;2105;p112"/>
          <p:cNvSpPr txBox="1"/>
          <p:nvPr>
            <p:ph idx="1" type="subTitle"/>
          </p:nvPr>
        </p:nvSpPr>
        <p:spPr>
          <a:xfrm>
            <a:off x="0" y="675975"/>
            <a:ext cx="9094800" cy="4240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Roboto Medium"/>
                <a:ea typeface="Roboto Medium"/>
                <a:cs typeface="Roboto Medium"/>
                <a:sym typeface="Roboto Medium"/>
              </a:rPr>
              <a:t>While responsibilities and skills vary across teams, the multiple security teams work in conjunction with each other to protect the larger organization. </a:t>
            </a:r>
            <a:endParaRPr>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latin typeface="Roboto Medium"/>
                <a:ea typeface="Roboto Medium"/>
                <a:cs typeface="Roboto Medium"/>
                <a:sym typeface="Roboto Medium"/>
              </a:rPr>
              <a:t>For example</a:t>
            </a:r>
            <a:r>
              <a:rPr lang="en"/>
              <a:t>: An organization's Incident Response team will need to work closely with its IT &amp; Networking department to alert them of breaches and provide recommendations as to how to better secure their systems.</a:t>
            </a:r>
            <a:endParaRPr/>
          </a:p>
          <a:p>
            <a:pPr indent="0" lvl="0" marL="0" rtl="0" algn="l">
              <a:lnSpc>
                <a:spcPct val="115000"/>
              </a:lnSpc>
              <a:spcBef>
                <a:spcPts val="0"/>
              </a:spcBef>
              <a:spcAft>
                <a:spcPts val="0"/>
              </a:spcAft>
              <a:buNone/>
            </a:pPr>
            <a:r>
              <a:t/>
            </a:r>
            <a:endParaRPr>
              <a:solidFill>
                <a:srgbClr val="24292E"/>
              </a:solidFill>
            </a:endParaRPr>
          </a:p>
          <a:p>
            <a:pPr indent="0" lvl="0" marL="0" rtl="0" algn="l">
              <a:lnSpc>
                <a:spcPct val="115000"/>
              </a:lnSpc>
              <a:spcBef>
                <a:spcPts val="0"/>
              </a:spcBef>
              <a:spcAft>
                <a:spcPts val="0"/>
              </a:spcAft>
              <a:buNone/>
            </a:pPr>
            <a:r>
              <a:t/>
            </a:r>
            <a:endParaRPr>
              <a:solidFill>
                <a:srgbClr val="24292E"/>
              </a:solidFill>
            </a:endParaRPr>
          </a:p>
          <a:p>
            <a:pPr indent="0" lvl="0" marL="0" rtl="0" algn="ctr">
              <a:lnSpc>
                <a:spcPct val="115000"/>
              </a:lnSpc>
              <a:spcBef>
                <a:spcPts val="0"/>
              </a:spcBef>
              <a:spcAft>
                <a:spcPts val="0"/>
              </a:spcAft>
              <a:buNone/>
            </a:pPr>
            <a:r>
              <a:rPr b="1" lang="en" sz="2000">
                <a:solidFill>
                  <a:srgbClr val="980000"/>
                </a:solidFill>
              </a:rPr>
              <a:t>What other examples can you think of? </a:t>
            </a:r>
            <a:endParaRPr b="1" sz="2000">
              <a:solidFill>
                <a:srgbClr val="980000"/>
              </a:solidFill>
            </a:endParaRPr>
          </a:p>
          <a:p>
            <a:pPr indent="0" lvl="0" marL="0" rtl="0" algn="l">
              <a:lnSpc>
                <a:spcPct val="115000"/>
              </a:lnSpc>
              <a:spcBef>
                <a:spcPts val="0"/>
              </a:spcBef>
              <a:spcAft>
                <a:spcPts val="0"/>
              </a:spcAft>
              <a:buNone/>
            </a:pPr>
            <a:r>
              <a:t/>
            </a:r>
            <a:endParaRPr>
              <a:solidFill>
                <a:srgbClr val="24292E"/>
              </a:solidFill>
            </a:endParaRPr>
          </a:p>
          <a:p>
            <a:pPr indent="0" lvl="0" marL="457200" rtl="0" algn="l">
              <a:lnSpc>
                <a:spcPct val="115000"/>
              </a:lnSpc>
              <a:spcBef>
                <a:spcPts val="300"/>
              </a:spcBef>
              <a:spcAft>
                <a:spcPts val="1200"/>
              </a:spcAft>
              <a:buNone/>
            </a:pPr>
            <a:r>
              <a:t/>
            </a:r>
            <a:endParaRPr>
              <a:solidFill>
                <a:srgbClr val="24292E"/>
              </a:solidFill>
            </a:endParaRPr>
          </a:p>
        </p:txBody>
      </p:sp>
      <p:sp>
        <p:nvSpPr>
          <p:cNvPr id="2106" name="Google Shape;2106;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07" name="Google Shape;2107;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Google Shape;2112;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These Teams Also Work with Other Organizational Functions</a:t>
            </a:r>
            <a:endParaRPr/>
          </a:p>
        </p:txBody>
      </p:sp>
      <p:sp>
        <p:nvSpPr>
          <p:cNvPr id="2113" name="Google Shape;2113;p113"/>
          <p:cNvSpPr txBox="1"/>
          <p:nvPr>
            <p:ph idx="1" type="subTitle"/>
          </p:nvPr>
        </p:nvSpPr>
        <p:spPr>
          <a:xfrm>
            <a:off x="0" y="675975"/>
            <a:ext cx="9094800" cy="4240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t/>
            </a:r>
            <a:endParaRPr>
              <a:solidFill>
                <a:srgbClr val="24292E"/>
              </a:solidFill>
            </a:endParaRPr>
          </a:p>
          <a:p>
            <a:pPr indent="0" lvl="0" marL="0" rtl="0" algn="l">
              <a:lnSpc>
                <a:spcPct val="115000"/>
              </a:lnSpc>
              <a:spcBef>
                <a:spcPts val="0"/>
              </a:spcBef>
              <a:spcAft>
                <a:spcPts val="0"/>
              </a:spcAft>
              <a:buNone/>
            </a:pPr>
            <a:r>
              <a:rPr lang="en"/>
              <a:t>For example, an organization's Marketing and Communications teams use the networks and accounts that IT &amp; Networking manage.</a:t>
            </a:r>
            <a:endParaRPr/>
          </a:p>
          <a:p>
            <a:pPr indent="0" lvl="0" marL="0" rtl="0" algn="ctr">
              <a:lnSpc>
                <a:spcPct val="115000"/>
              </a:lnSpc>
              <a:spcBef>
                <a:spcPts val="0"/>
              </a:spcBef>
              <a:spcAft>
                <a:spcPts val="0"/>
              </a:spcAft>
              <a:buNone/>
            </a:pPr>
            <a:r>
              <a:t/>
            </a:r>
            <a:endParaRPr>
              <a:solidFill>
                <a:srgbClr val="24292E"/>
              </a:solidFill>
            </a:endParaRPr>
          </a:p>
          <a:p>
            <a:pPr indent="0" lvl="0" marL="0" rtl="0" algn="ctr">
              <a:lnSpc>
                <a:spcPct val="115000"/>
              </a:lnSpc>
              <a:spcBef>
                <a:spcPts val="0"/>
              </a:spcBef>
              <a:spcAft>
                <a:spcPts val="0"/>
              </a:spcAft>
              <a:buNone/>
            </a:pPr>
            <a:r>
              <a:t/>
            </a:r>
            <a:endParaRPr>
              <a:solidFill>
                <a:srgbClr val="24292E"/>
              </a:solidFill>
            </a:endParaRPr>
          </a:p>
          <a:p>
            <a:pPr indent="0" lvl="0" marL="0" rtl="0" algn="l">
              <a:lnSpc>
                <a:spcPct val="115000"/>
              </a:lnSpc>
              <a:spcBef>
                <a:spcPts val="0"/>
              </a:spcBef>
              <a:spcAft>
                <a:spcPts val="0"/>
              </a:spcAft>
              <a:buNone/>
            </a:pPr>
            <a:r>
              <a:t/>
            </a:r>
            <a:endParaRPr b="1" sz="2000">
              <a:solidFill>
                <a:srgbClr val="980000"/>
              </a:solidFill>
            </a:endParaRPr>
          </a:p>
          <a:p>
            <a:pPr indent="0" lvl="0" marL="0" rtl="0" algn="ctr">
              <a:lnSpc>
                <a:spcPct val="115000"/>
              </a:lnSpc>
              <a:spcBef>
                <a:spcPts val="0"/>
              </a:spcBef>
              <a:spcAft>
                <a:spcPts val="0"/>
              </a:spcAft>
              <a:buNone/>
            </a:pPr>
            <a:r>
              <a:rPr b="1" lang="en" sz="2000">
                <a:solidFill>
                  <a:srgbClr val="980000"/>
                </a:solidFill>
              </a:rPr>
              <a:t>What other examples can you think of? </a:t>
            </a:r>
            <a:endParaRPr b="1" sz="2000">
              <a:solidFill>
                <a:srgbClr val="980000"/>
              </a:solidFill>
            </a:endParaRPr>
          </a:p>
          <a:p>
            <a:pPr indent="0" lvl="0" marL="0" rtl="0" algn="l">
              <a:lnSpc>
                <a:spcPct val="115000"/>
              </a:lnSpc>
              <a:spcBef>
                <a:spcPts val="0"/>
              </a:spcBef>
              <a:spcAft>
                <a:spcPts val="0"/>
              </a:spcAft>
              <a:buNone/>
            </a:pPr>
            <a:r>
              <a:t/>
            </a:r>
            <a:endParaRPr>
              <a:solidFill>
                <a:srgbClr val="24292E"/>
              </a:solidFill>
            </a:endParaRPr>
          </a:p>
          <a:p>
            <a:pPr indent="0" lvl="0" marL="457200" rtl="0" algn="l">
              <a:lnSpc>
                <a:spcPct val="115000"/>
              </a:lnSpc>
              <a:spcBef>
                <a:spcPts val="300"/>
              </a:spcBef>
              <a:spcAft>
                <a:spcPts val="1200"/>
              </a:spcAft>
              <a:buNone/>
            </a:pPr>
            <a:r>
              <a:t/>
            </a:r>
            <a:endParaRPr>
              <a:solidFill>
                <a:srgbClr val="24292E"/>
              </a:solidFill>
            </a:endParaRPr>
          </a:p>
        </p:txBody>
      </p:sp>
      <p:sp>
        <p:nvSpPr>
          <p:cNvPr id="2114" name="Google Shape;211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15" name="Google Shape;211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9" name="Shape 2119"/>
        <p:cNvGrpSpPr/>
        <p:nvPr/>
      </p:nvGrpSpPr>
      <p:grpSpPr>
        <a:xfrm>
          <a:off x="0" y="0"/>
          <a:ext cx="0" cy="0"/>
          <a:chOff x="0" y="0"/>
          <a:chExt cx="0" cy="0"/>
        </a:xfrm>
      </p:grpSpPr>
      <p:sp>
        <p:nvSpPr>
          <p:cNvPr id="2120" name="Google Shape;2120;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Business Concerns vs. Security Concerns</a:t>
            </a:r>
            <a:endParaRPr/>
          </a:p>
        </p:txBody>
      </p:sp>
      <p:sp>
        <p:nvSpPr>
          <p:cNvPr id="2121" name="Google Shape;2121;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t>The most profitable decision is </a:t>
            </a:r>
            <a:r>
              <a:rPr b="1" i="1" lang="en"/>
              <a:t>not</a:t>
            </a:r>
            <a:r>
              <a:rPr b="1" lang="en"/>
              <a:t> always the most secure. </a:t>
            </a:r>
            <a:endParaRPr b="1"/>
          </a:p>
          <a:p>
            <a:pPr indent="0" lvl="0" marL="0" rtl="0" algn="l">
              <a:lnSpc>
                <a:spcPct val="115000"/>
              </a:lnSpc>
              <a:spcBef>
                <a:spcPts val="0"/>
              </a:spcBef>
              <a:spcAft>
                <a:spcPts val="0"/>
              </a:spcAft>
              <a:buNone/>
            </a:pPr>
            <a:r>
              <a:rPr b="1" lang="en"/>
              <a:t>Security objectives may be at odds with the overall direction of the</a:t>
            </a:r>
            <a:r>
              <a:rPr b="1" lang="en" sz="2000"/>
              <a:t> </a:t>
            </a:r>
            <a:r>
              <a:rPr b="1" lang="en"/>
              <a:t>business</a:t>
            </a:r>
            <a:r>
              <a:rPr b="1" lang="en" sz="2000"/>
              <a:t> </a:t>
            </a:r>
            <a:endParaRPr/>
          </a:p>
        </p:txBody>
      </p:sp>
      <p:sp>
        <p:nvSpPr>
          <p:cNvPr id="2122" name="Google Shape;2122;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3" name="Google Shape;2123;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4" name="Google Shape;2124;p114"/>
          <p:cNvSpPr txBox="1"/>
          <p:nvPr>
            <p:ph idx="3" type="body"/>
          </p:nvPr>
        </p:nvSpPr>
        <p:spPr>
          <a:xfrm>
            <a:off x="4495388" y="3727938"/>
            <a:ext cx="4173900" cy="10248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Clr>
                <a:schemeClr val="dk1"/>
              </a:buClr>
              <a:buSzPts val="1100"/>
              <a:buFont typeface="Arial"/>
              <a:buNone/>
            </a:pPr>
            <a:r>
              <a:rPr b="1" lang="en" sz="1800"/>
              <a:t>Business-At-Large Main Goal:</a:t>
            </a:r>
            <a:endParaRPr b="1" sz="1800"/>
          </a:p>
          <a:p>
            <a:pPr indent="0" lvl="0" marL="0" rtl="0" algn="ctr">
              <a:spcBef>
                <a:spcPts val="0"/>
              </a:spcBef>
              <a:spcAft>
                <a:spcPts val="0"/>
              </a:spcAft>
              <a:buClr>
                <a:schemeClr val="dk1"/>
              </a:buClr>
              <a:buSzPts val="1100"/>
              <a:buFont typeface="Arial"/>
              <a:buNone/>
            </a:pPr>
            <a:r>
              <a:t/>
            </a:r>
            <a:endParaRPr b="1" sz="1800"/>
          </a:p>
          <a:p>
            <a:pPr indent="0" lvl="0" marL="0" rtl="0" algn="ctr">
              <a:spcBef>
                <a:spcPts val="0"/>
              </a:spcBef>
              <a:spcAft>
                <a:spcPts val="0"/>
              </a:spcAft>
              <a:buNone/>
            </a:pPr>
            <a:r>
              <a:rPr lang="en" sz="1800"/>
              <a:t>Maximize profit</a:t>
            </a:r>
            <a:r>
              <a:rPr b="1" lang="en" sz="1800"/>
              <a:t> </a:t>
            </a:r>
            <a:r>
              <a:rPr lang="en" sz="1800"/>
              <a:t>and improve efficiency</a:t>
            </a:r>
            <a:endParaRPr/>
          </a:p>
        </p:txBody>
      </p:sp>
      <p:pic>
        <p:nvPicPr>
          <p:cNvPr id="2125" name="Google Shape;2125;p114"/>
          <p:cNvPicPr preferRelativeResize="0"/>
          <p:nvPr/>
        </p:nvPicPr>
        <p:blipFill>
          <a:blip r:embed="rId3">
            <a:alphaModFix/>
          </a:blip>
          <a:stretch>
            <a:fillRect/>
          </a:stretch>
        </p:blipFill>
        <p:spPr>
          <a:xfrm>
            <a:off x="474712" y="1435350"/>
            <a:ext cx="3869774" cy="2176751"/>
          </a:xfrm>
          <a:prstGeom prst="rect">
            <a:avLst/>
          </a:prstGeom>
          <a:noFill/>
          <a:ln cap="flat" cmpd="sng" w="9525">
            <a:solidFill>
              <a:srgbClr val="000000"/>
            </a:solidFill>
            <a:prstDash val="solid"/>
            <a:round/>
            <a:headEnd len="sm" w="sm" type="none"/>
            <a:tailEnd len="sm" w="sm" type="none"/>
          </a:ln>
        </p:spPr>
      </p:pic>
      <p:pic>
        <p:nvPicPr>
          <p:cNvPr id="2126" name="Google Shape;2126;p114"/>
          <p:cNvPicPr preferRelativeResize="0"/>
          <p:nvPr/>
        </p:nvPicPr>
        <p:blipFill>
          <a:blip r:embed="rId4">
            <a:alphaModFix/>
          </a:blip>
          <a:stretch>
            <a:fillRect/>
          </a:stretch>
        </p:blipFill>
        <p:spPr>
          <a:xfrm>
            <a:off x="4690163" y="1435350"/>
            <a:ext cx="3784339" cy="2128699"/>
          </a:xfrm>
          <a:prstGeom prst="rect">
            <a:avLst/>
          </a:prstGeom>
          <a:noFill/>
          <a:ln cap="flat" cmpd="sng" w="9525">
            <a:solidFill>
              <a:srgbClr val="000000"/>
            </a:solidFill>
            <a:prstDash val="solid"/>
            <a:round/>
            <a:headEnd len="sm" w="sm" type="none"/>
            <a:tailEnd len="sm" w="sm" type="none"/>
          </a:ln>
        </p:spPr>
      </p:pic>
      <p:sp>
        <p:nvSpPr>
          <p:cNvPr id="2127" name="Google Shape;2127;p114"/>
          <p:cNvSpPr txBox="1"/>
          <p:nvPr>
            <p:ph idx="3" type="body"/>
          </p:nvPr>
        </p:nvSpPr>
        <p:spPr>
          <a:xfrm>
            <a:off x="474713" y="3751963"/>
            <a:ext cx="4173900" cy="10248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None/>
            </a:pPr>
            <a:r>
              <a:rPr b="1" lang="en" sz="1800"/>
              <a:t>Security</a:t>
            </a:r>
            <a:r>
              <a:rPr b="1" lang="en" sz="1800"/>
              <a:t> Team’s Main Goal:</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en" sz="1800"/>
              <a:t>Protect the business’s data</a:t>
            </a:r>
            <a:endParaRPr sz="1800"/>
          </a:p>
          <a:p>
            <a:pPr indent="0" lvl="0" marL="0" rtl="0" algn="l">
              <a:spcBef>
                <a:spcPts val="0"/>
              </a:spcBef>
              <a:spcAft>
                <a:spcPts val="8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1" name="Shape 2131"/>
        <p:cNvGrpSpPr/>
        <p:nvPr/>
      </p:nvGrpSpPr>
      <p:grpSpPr>
        <a:xfrm>
          <a:off x="0" y="0"/>
          <a:ext cx="0" cy="0"/>
          <a:chOff x="0" y="0"/>
          <a:chExt cx="0" cy="0"/>
        </a:xfrm>
      </p:grpSpPr>
      <p:sp>
        <p:nvSpPr>
          <p:cNvPr id="2132" name="Google Shape;2132;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Case Study: What Should the Security Team Do?</a:t>
            </a:r>
            <a:endParaRPr/>
          </a:p>
        </p:txBody>
      </p:sp>
      <p:sp>
        <p:nvSpPr>
          <p:cNvPr id="2133" name="Google Shape;2133;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i="1" lang="en" sz="2000">
                <a:solidFill>
                  <a:schemeClr val="dk1"/>
                </a:solidFill>
              </a:rPr>
              <a:t>An organization's engineering team may propose an innovative but insecure new feature for their flagship product:</a:t>
            </a:r>
            <a:endParaRPr i="1">
              <a:solidFill>
                <a:schemeClr val="dk1"/>
              </a:solidFill>
            </a:endParaRPr>
          </a:p>
          <a:p>
            <a:pPr indent="0" lvl="0" marL="0" rtl="0" algn="l">
              <a:lnSpc>
                <a:spcPct val="115000"/>
              </a:lnSpc>
              <a:spcBef>
                <a:spcPts val="0"/>
              </a:spcBef>
              <a:spcAft>
                <a:spcPts val="0"/>
              </a:spcAft>
              <a:buNone/>
            </a:pPr>
            <a:r>
              <a:t/>
            </a:r>
            <a:endParaRPr b="1"/>
          </a:p>
        </p:txBody>
      </p:sp>
      <p:sp>
        <p:nvSpPr>
          <p:cNvPr id="2134" name="Google Shape;2134;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5" name="Google Shape;2135;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6" name="Google Shape;2136;p115"/>
          <p:cNvSpPr txBox="1"/>
          <p:nvPr>
            <p:ph idx="3" type="body"/>
          </p:nvPr>
        </p:nvSpPr>
        <p:spPr>
          <a:xfrm>
            <a:off x="3785000" y="2928625"/>
            <a:ext cx="4970700" cy="10248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None/>
            </a:pPr>
            <a:r>
              <a:rPr b="1" lang="en" sz="1800"/>
              <a:t>Business-At-Large:</a:t>
            </a:r>
            <a:endParaRPr b="1" sz="1800"/>
          </a:p>
          <a:p>
            <a:pPr indent="0" lvl="0" marL="0" rtl="0" algn="ctr">
              <a:spcBef>
                <a:spcPts val="0"/>
              </a:spcBef>
              <a:spcAft>
                <a:spcPts val="0"/>
              </a:spcAft>
              <a:buNone/>
            </a:pPr>
            <a:r>
              <a:t/>
            </a:r>
            <a:endParaRPr b="1" sz="1800"/>
          </a:p>
          <a:p>
            <a:pPr indent="0" lvl="0" marL="457200" rtl="0" algn="l">
              <a:lnSpc>
                <a:spcPct val="115000"/>
              </a:lnSpc>
              <a:spcBef>
                <a:spcPts val="0"/>
              </a:spcBef>
              <a:spcAft>
                <a:spcPts val="0"/>
              </a:spcAft>
              <a:buNone/>
            </a:pPr>
            <a:r>
              <a:rPr lang="en" sz="1600">
                <a:solidFill>
                  <a:schemeClr val="dk1"/>
                </a:solidFill>
                <a:highlight>
                  <a:schemeClr val="lt1"/>
                </a:highlight>
              </a:rPr>
              <a:t>However, the business might decide to develop it under the assumption that the feature profit potential is worth the insecurity.</a:t>
            </a:r>
            <a:endParaRPr sz="1600"/>
          </a:p>
          <a:p>
            <a:pPr indent="0" lvl="0" marL="0" rtl="0" algn="l">
              <a:spcBef>
                <a:spcPts val="0"/>
              </a:spcBef>
              <a:spcAft>
                <a:spcPts val="800"/>
              </a:spcAft>
              <a:buNone/>
            </a:pPr>
            <a:r>
              <a:t/>
            </a:r>
            <a:endParaRPr/>
          </a:p>
        </p:txBody>
      </p:sp>
      <p:pic>
        <p:nvPicPr>
          <p:cNvPr id="2137" name="Google Shape;2137;p115"/>
          <p:cNvPicPr preferRelativeResize="0"/>
          <p:nvPr/>
        </p:nvPicPr>
        <p:blipFill>
          <a:blip r:embed="rId3">
            <a:alphaModFix/>
          </a:blip>
          <a:stretch>
            <a:fillRect/>
          </a:stretch>
        </p:blipFill>
        <p:spPr>
          <a:xfrm>
            <a:off x="906312" y="1601325"/>
            <a:ext cx="2274984" cy="1279676"/>
          </a:xfrm>
          <a:prstGeom prst="rect">
            <a:avLst/>
          </a:prstGeom>
          <a:noFill/>
          <a:ln cap="flat" cmpd="sng" w="9525">
            <a:solidFill>
              <a:srgbClr val="000000"/>
            </a:solidFill>
            <a:prstDash val="solid"/>
            <a:round/>
            <a:headEnd len="sm" w="sm" type="none"/>
            <a:tailEnd len="sm" w="sm" type="none"/>
          </a:ln>
        </p:spPr>
      </p:pic>
      <p:pic>
        <p:nvPicPr>
          <p:cNvPr id="2138" name="Google Shape;2138;p115"/>
          <p:cNvPicPr preferRelativeResize="0"/>
          <p:nvPr/>
        </p:nvPicPr>
        <p:blipFill>
          <a:blip r:embed="rId4">
            <a:alphaModFix/>
          </a:blip>
          <a:stretch>
            <a:fillRect/>
          </a:stretch>
        </p:blipFill>
        <p:spPr>
          <a:xfrm>
            <a:off x="5208363" y="1601313"/>
            <a:ext cx="2274974" cy="1279676"/>
          </a:xfrm>
          <a:prstGeom prst="rect">
            <a:avLst/>
          </a:prstGeom>
          <a:noFill/>
          <a:ln cap="flat" cmpd="sng" w="9525">
            <a:solidFill>
              <a:srgbClr val="000000"/>
            </a:solidFill>
            <a:prstDash val="solid"/>
            <a:round/>
            <a:headEnd len="sm" w="sm" type="none"/>
            <a:tailEnd len="sm" w="sm" type="none"/>
          </a:ln>
        </p:spPr>
      </p:pic>
      <p:sp>
        <p:nvSpPr>
          <p:cNvPr id="2139" name="Google Shape;2139;p115"/>
          <p:cNvSpPr txBox="1"/>
          <p:nvPr>
            <p:ph idx="3" type="body"/>
          </p:nvPr>
        </p:nvSpPr>
        <p:spPr>
          <a:xfrm>
            <a:off x="-280200" y="2928625"/>
            <a:ext cx="4604400" cy="19404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None/>
            </a:pPr>
            <a:r>
              <a:rPr b="1" lang="en" sz="1800"/>
              <a:t>Security Team:</a:t>
            </a:r>
            <a:endParaRPr b="1" sz="1800"/>
          </a:p>
          <a:p>
            <a:pPr indent="0" lvl="0" marL="0" rtl="0" algn="ctr">
              <a:spcBef>
                <a:spcPts val="0"/>
              </a:spcBef>
              <a:spcAft>
                <a:spcPts val="0"/>
              </a:spcAft>
              <a:buNone/>
            </a:pPr>
            <a:r>
              <a:t/>
            </a:r>
            <a:endParaRPr b="1" sz="1800"/>
          </a:p>
          <a:p>
            <a:pPr indent="0" lvl="0" marL="457200" rtl="0" algn="l">
              <a:lnSpc>
                <a:spcPct val="115000"/>
              </a:lnSpc>
              <a:spcBef>
                <a:spcPts val="0"/>
              </a:spcBef>
              <a:spcAft>
                <a:spcPts val="0"/>
              </a:spcAft>
              <a:buNone/>
            </a:pPr>
            <a:r>
              <a:rPr lang="en" sz="1600">
                <a:solidFill>
                  <a:schemeClr val="dk1"/>
                </a:solidFill>
                <a:highlight>
                  <a:schemeClr val="lt1"/>
                </a:highlight>
              </a:rPr>
              <a:t>The security team would probably advise against developing the feature due to its poor security. </a:t>
            </a:r>
            <a:br>
              <a:rPr lang="en" sz="1600">
                <a:solidFill>
                  <a:schemeClr val="dk1"/>
                </a:solidFill>
                <a:highlight>
                  <a:schemeClr val="lt1"/>
                </a:highlight>
              </a:rPr>
            </a:br>
            <a:endParaRPr sz="1600">
              <a:solidFill>
                <a:schemeClr val="dk1"/>
              </a:solidFill>
              <a:highlight>
                <a:schemeClr val="lt1"/>
              </a:highlight>
            </a:endParaRPr>
          </a:p>
          <a:p>
            <a:pPr indent="0" lvl="0" marL="0" rtl="0" algn="ctr">
              <a:spcBef>
                <a:spcPts val="0"/>
              </a:spcBef>
              <a:spcAft>
                <a:spcPts val="0"/>
              </a:spcAft>
              <a:buNone/>
            </a:pPr>
            <a:r>
              <a:t/>
            </a:r>
            <a:endParaRPr sz="1800"/>
          </a:p>
          <a:p>
            <a:pPr indent="0" lvl="0" marL="0" rtl="0" algn="l">
              <a:spcBef>
                <a:spcPts val="0"/>
              </a:spcBef>
              <a:spcAft>
                <a:spcPts val="800"/>
              </a:spcAft>
              <a:buNone/>
            </a:pPr>
            <a:r>
              <a:t/>
            </a:r>
            <a:endParaRPr/>
          </a:p>
        </p:txBody>
      </p:sp>
      <p:cxnSp>
        <p:nvCxnSpPr>
          <p:cNvPr id="2140" name="Google Shape;2140;p115"/>
          <p:cNvCxnSpPr>
            <a:stCxn id="2137" idx="3"/>
            <a:endCxn id="2138" idx="1"/>
          </p:cNvCxnSpPr>
          <p:nvPr/>
        </p:nvCxnSpPr>
        <p:spPr>
          <a:xfrm>
            <a:off x="3181296" y="2241163"/>
            <a:ext cx="2027100" cy="0"/>
          </a:xfrm>
          <a:prstGeom prst="straightConnector1">
            <a:avLst/>
          </a:prstGeom>
          <a:noFill/>
          <a:ln cap="flat" cmpd="sng" w="19050">
            <a:solidFill>
              <a:srgbClr val="000000"/>
            </a:solidFill>
            <a:prstDash val="dash"/>
            <a:round/>
            <a:headEnd len="med" w="med" type="triangle"/>
            <a:tailEnd len="med" w="med" type="triangle"/>
          </a:ln>
        </p:spPr>
      </p:cxnSp>
      <p:sp>
        <p:nvSpPr>
          <p:cNvPr id="2141" name="Google Shape;2141;p115"/>
          <p:cNvSpPr/>
          <p:nvPr/>
        </p:nvSpPr>
        <p:spPr>
          <a:xfrm>
            <a:off x="3975538" y="2032363"/>
            <a:ext cx="438600" cy="417600"/>
          </a:xfrm>
          <a:prstGeom prst="flowChartSummingJunction">
            <a:avLst/>
          </a:prstGeom>
          <a:solidFill>
            <a:srgbClr val="FFFFFF"/>
          </a:solid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5" name="Shape 2145"/>
        <p:cNvGrpSpPr/>
        <p:nvPr/>
      </p:nvGrpSpPr>
      <p:grpSpPr>
        <a:xfrm>
          <a:off x="0" y="0"/>
          <a:ext cx="0" cy="0"/>
          <a:chOff x="0" y="0"/>
          <a:chExt cx="0" cy="0"/>
        </a:xfrm>
      </p:grpSpPr>
      <p:sp>
        <p:nvSpPr>
          <p:cNvPr id="2146" name="Google Shape;2146;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Case Study: What Should the Security Team Do?</a:t>
            </a:r>
            <a:endParaRPr>
              <a:solidFill>
                <a:schemeClr val="dk1"/>
              </a:solidFill>
            </a:endParaRPr>
          </a:p>
        </p:txBody>
      </p:sp>
      <p:sp>
        <p:nvSpPr>
          <p:cNvPr id="2147" name="Google Shape;2147;p116"/>
          <p:cNvSpPr txBox="1"/>
          <p:nvPr>
            <p:ph idx="1" type="subTitle"/>
          </p:nvPr>
        </p:nvSpPr>
        <p:spPr>
          <a:xfrm>
            <a:off x="0" y="675975"/>
            <a:ext cx="9144000" cy="776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So, t</a:t>
            </a:r>
            <a:r>
              <a:rPr lang="en"/>
              <a:t>he security team must adapt its operations to accomodate a product they </a:t>
            </a:r>
            <a:r>
              <a:rPr i="1" lang="en"/>
              <a:t>know</a:t>
            </a:r>
            <a:r>
              <a:rPr lang="en"/>
              <a:t> is insecure.  </a:t>
            </a:r>
            <a:endParaRPr i="1"/>
          </a:p>
          <a:p>
            <a:pPr indent="0" lvl="0" marL="0" rtl="0" algn="l">
              <a:lnSpc>
                <a:spcPct val="115000"/>
              </a:lnSpc>
              <a:spcBef>
                <a:spcPts val="0"/>
              </a:spcBef>
              <a:spcAft>
                <a:spcPts val="0"/>
              </a:spcAft>
              <a:buNone/>
            </a:pPr>
            <a:r>
              <a:t/>
            </a:r>
            <a:endParaRPr b="1"/>
          </a:p>
        </p:txBody>
      </p:sp>
      <p:sp>
        <p:nvSpPr>
          <p:cNvPr id="2148" name="Google Shape;2148;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9" name="Google Shape;2149;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50" name="Google Shape;2150;p116"/>
          <p:cNvPicPr preferRelativeResize="0"/>
          <p:nvPr/>
        </p:nvPicPr>
        <p:blipFill>
          <a:blip r:embed="rId3">
            <a:alphaModFix/>
          </a:blip>
          <a:stretch>
            <a:fillRect/>
          </a:stretch>
        </p:blipFill>
        <p:spPr>
          <a:xfrm>
            <a:off x="906312" y="1601325"/>
            <a:ext cx="2274984" cy="1279676"/>
          </a:xfrm>
          <a:prstGeom prst="rect">
            <a:avLst/>
          </a:prstGeom>
          <a:noFill/>
          <a:ln cap="flat" cmpd="sng" w="9525">
            <a:solidFill>
              <a:srgbClr val="000000"/>
            </a:solidFill>
            <a:prstDash val="solid"/>
            <a:round/>
            <a:headEnd len="sm" w="sm" type="none"/>
            <a:tailEnd len="sm" w="sm" type="none"/>
          </a:ln>
        </p:spPr>
      </p:pic>
      <p:pic>
        <p:nvPicPr>
          <p:cNvPr id="2151" name="Google Shape;2151;p116"/>
          <p:cNvPicPr preferRelativeResize="0"/>
          <p:nvPr/>
        </p:nvPicPr>
        <p:blipFill>
          <a:blip r:embed="rId4">
            <a:alphaModFix/>
          </a:blip>
          <a:stretch>
            <a:fillRect/>
          </a:stretch>
        </p:blipFill>
        <p:spPr>
          <a:xfrm>
            <a:off x="5208363" y="1601313"/>
            <a:ext cx="2274974" cy="1279676"/>
          </a:xfrm>
          <a:prstGeom prst="rect">
            <a:avLst/>
          </a:prstGeom>
          <a:noFill/>
          <a:ln cap="flat" cmpd="sng" w="9525">
            <a:solidFill>
              <a:srgbClr val="000000"/>
            </a:solidFill>
            <a:prstDash val="solid"/>
            <a:round/>
            <a:headEnd len="sm" w="sm" type="none"/>
            <a:tailEnd len="sm" w="sm" type="none"/>
          </a:ln>
        </p:spPr>
      </p:pic>
      <p:sp>
        <p:nvSpPr>
          <p:cNvPr id="2152" name="Google Shape;2152;p116"/>
          <p:cNvSpPr txBox="1"/>
          <p:nvPr>
            <p:ph idx="3" type="body"/>
          </p:nvPr>
        </p:nvSpPr>
        <p:spPr>
          <a:xfrm>
            <a:off x="307975" y="2794975"/>
            <a:ext cx="8632500" cy="19404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None/>
            </a:pPr>
            <a:r>
              <a:t/>
            </a:r>
            <a:endParaRPr b="1" sz="1800"/>
          </a:p>
          <a:p>
            <a:pPr indent="0" lvl="0" marL="0" rtl="0" algn="ctr">
              <a:spcBef>
                <a:spcPts val="0"/>
              </a:spcBef>
              <a:spcAft>
                <a:spcPts val="0"/>
              </a:spcAft>
              <a:buNone/>
            </a:pPr>
            <a:r>
              <a:rPr b="1" lang="en" sz="1800"/>
              <a:t>Potential Solutions:</a:t>
            </a:r>
            <a:endParaRPr b="1" sz="1800"/>
          </a:p>
          <a:p>
            <a:pPr indent="0" lvl="0" marL="0" rtl="0" algn="l">
              <a:lnSpc>
                <a:spcPct val="115000"/>
              </a:lnSpc>
              <a:spcBef>
                <a:spcPts val="0"/>
              </a:spcBef>
              <a:spcAft>
                <a:spcPts val="0"/>
              </a:spcAft>
              <a:buNone/>
            </a:pPr>
            <a:r>
              <a:rPr lang="en" sz="1800"/>
              <a:t>Implement more aggressive monitoring on data servers likely to be exposed by the new feature</a:t>
            </a:r>
            <a:br>
              <a:rPr lang="en" sz="1800"/>
            </a:br>
            <a:endParaRPr sz="1800"/>
          </a:p>
          <a:p>
            <a:pPr indent="0" lvl="0" marL="0" rtl="0" algn="l">
              <a:lnSpc>
                <a:spcPct val="115000"/>
              </a:lnSpc>
              <a:spcBef>
                <a:spcPts val="0"/>
              </a:spcBef>
              <a:spcAft>
                <a:spcPts val="0"/>
              </a:spcAft>
              <a:buNone/>
            </a:pPr>
            <a:r>
              <a:rPr lang="en" sz="1800"/>
              <a:t>Advise IT &amp; Networking to implement more sophisticated access controls on important servers and proxies</a:t>
            </a:r>
            <a:br>
              <a:rPr lang="en">
                <a:solidFill>
                  <a:schemeClr val="dk1"/>
                </a:solidFill>
              </a:rPr>
            </a:br>
            <a:endParaRPr>
              <a:solidFill>
                <a:schemeClr val="dk1"/>
              </a:solidFill>
            </a:endParaRPr>
          </a:p>
          <a:p>
            <a:pPr indent="0" lvl="0" marL="0" rtl="0" algn="ctr">
              <a:spcBef>
                <a:spcPts val="0"/>
              </a:spcBef>
              <a:spcAft>
                <a:spcPts val="0"/>
              </a:spcAft>
              <a:buNone/>
            </a:pPr>
            <a:r>
              <a:t/>
            </a:r>
            <a:endParaRPr sz="1800"/>
          </a:p>
          <a:p>
            <a:pPr indent="0" lvl="0" marL="0" rtl="0" algn="l">
              <a:spcBef>
                <a:spcPts val="0"/>
              </a:spcBef>
              <a:spcAft>
                <a:spcPts val="800"/>
              </a:spcAft>
              <a:buNone/>
            </a:pPr>
            <a:r>
              <a:t/>
            </a:r>
            <a:endParaRPr/>
          </a:p>
        </p:txBody>
      </p:sp>
      <p:cxnSp>
        <p:nvCxnSpPr>
          <p:cNvPr id="2153" name="Google Shape;2153;p116"/>
          <p:cNvCxnSpPr>
            <a:stCxn id="2150" idx="3"/>
            <a:endCxn id="2151" idx="1"/>
          </p:cNvCxnSpPr>
          <p:nvPr/>
        </p:nvCxnSpPr>
        <p:spPr>
          <a:xfrm>
            <a:off x="3181296" y="2241163"/>
            <a:ext cx="2027100" cy="0"/>
          </a:xfrm>
          <a:prstGeom prst="straightConnector1">
            <a:avLst/>
          </a:prstGeom>
          <a:noFill/>
          <a:ln cap="flat" cmpd="sng" w="19050">
            <a:solidFill>
              <a:srgbClr val="000000"/>
            </a:solidFill>
            <a:prstDash val="dash"/>
            <a:round/>
            <a:headEnd len="med" w="med" type="triangle"/>
            <a:tailEnd len="med" w="med" type="triangle"/>
          </a:ln>
        </p:spPr>
      </p:cxnSp>
      <p:sp>
        <p:nvSpPr>
          <p:cNvPr id="2154" name="Google Shape;2154;p116"/>
          <p:cNvSpPr/>
          <p:nvPr/>
        </p:nvSpPr>
        <p:spPr>
          <a:xfrm>
            <a:off x="3984538" y="2030875"/>
            <a:ext cx="420600" cy="420600"/>
          </a:xfrm>
          <a:prstGeom prst="ellipse">
            <a:avLst/>
          </a:prstGeom>
          <a:solidFill>
            <a:srgbClr val="FFFFFF"/>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16"/>
          <p:cNvSpPr/>
          <p:nvPr/>
        </p:nvSpPr>
        <p:spPr>
          <a:xfrm>
            <a:off x="4063888" y="2127763"/>
            <a:ext cx="261900" cy="226800"/>
          </a:xfrm>
          <a:prstGeom prst="mathEqual">
            <a:avLst>
              <a:gd fmla="val 23520" name="adj1"/>
              <a:gd fmla="val 11760" name="adj2"/>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9" name="Shape 2159"/>
        <p:cNvGrpSpPr/>
        <p:nvPr/>
      </p:nvGrpSpPr>
      <p:grpSpPr>
        <a:xfrm>
          <a:off x="0" y="0"/>
          <a:ext cx="0" cy="0"/>
          <a:chOff x="0" y="0"/>
          <a:chExt cx="0" cy="0"/>
        </a:xfrm>
      </p:grpSpPr>
      <p:sp>
        <p:nvSpPr>
          <p:cNvPr id="2160" name="Google Shape;2160;p117"/>
          <p:cNvSpPr txBox="1"/>
          <p:nvPr>
            <p:ph type="title"/>
          </p:nvPr>
        </p:nvSpPr>
        <p:spPr>
          <a:xfrm>
            <a:off x="549750" y="1516975"/>
            <a:ext cx="8044500" cy="792300"/>
          </a:xfrm>
          <a:prstGeom prst="rect">
            <a:avLst/>
          </a:prstGeom>
        </p:spPr>
        <p:txBody>
          <a:bodyPr anchorCtr="0" anchor="t" bIns="91425" lIns="91425" spcFirstLastPara="1" rIns="91425" wrap="square" tIns="91425">
            <a:noAutofit/>
          </a:bodyPr>
          <a:lstStyle/>
          <a:p>
            <a:pPr indent="0" lvl="0" marL="0" rtl="0" algn="ctr">
              <a:spcBef>
                <a:spcPts val="300"/>
              </a:spcBef>
              <a:spcAft>
                <a:spcPts val="0"/>
              </a:spcAft>
              <a:buNone/>
            </a:pPr>
            <a:r>
              <a:rPr b="1" lang="en" sz="2400">
                <a:solidFill>
                  <a:schemeClr val="dk1"/>
                </a:solidFill>
                <a:latin typeface="Roboto"/>
                <a:ea typeface="Roboto"/>
                <a:cs typeface="Roboto"/>
                <a:sym typeface="Roboto"/>
              </a:rPr>
              <a:t>100% security is not the </a:t>
            </a:r>
            <a:r>
              <a:rPr b="1" i="1" lang="en" sz="2400">
                <a:solidFill>
                  <a:schemeClr val="dk1"/>
                </a:solidFill>
                <a:latin typeface="Roboto"/>
                <a:ea typeface="Roboto"/>
                <a:cs typeface="Roboto"/>
                <a:sym typeface="Roboto"/>
              </a:rPr>
              <a:t>business’s </a:t>
            </a:r>
            <a:r>
              <a:rPr b="1" lang="en" sz="2400">
                <a:solidFill>
                  <a:schemeClr val="dk1"/>
                </a:solidFill>
                <a:latin typeface="Roboto"/>
                <a:ea typeface="Roboto"/>
                <a:cs typeface="Roboto"/>
                <a:sym typeface="Roboto"/>
              </a:rPr>
              <a:t>goal. </a:t>
            </a:r>
            <a:endParaRPr b="1" sz="2400">
              <a:solidFill>
                <a:schemeClr val="dk1"/>
              </a:solidFill>
              <a:latin typeface="Roboto"/>
              <a:ea typeface="Roboto"/>
              <a:cs typeface="Roboto"/>
              <a:sym typeface="Roboto"/>
            </a:endParaRPr>
          </a:p>
          <a:p>
            <a:pPr indent="0" lvl="0" marL="0" rtl="0" algn="ctr">
              <a:spcBef>
                <a:spcPts val="1200"/>
              </a:spcBef>
              <a:spcAft>
                <a:spcPts val="1200"/>
              </a:spcAft>
              <a:buClr>
                <a:schemeClr val="dk1"/>
              </a:buClr>
              <a:buSzPts val="1100"/>
              <a:buFont typeface="Arial"/>
              <a:buNone/>
            </a:pPr>
            <a:r>
              <a:rPr lang="en" sz="2400">
                <a:solidFill>
                  <a:schemeClr val="dk1"/>
                </a:solidFill>
                <a:latin typeface="Roboto"/>
                <a:ea typeface="Roboto"/>
                <a:cs typeface="Roboto"/>
                <a:sym typeface="Roboto"/>
              </a:rPr>
              <a:t>Rather, in effort to turn the largest profit,  business are only concerned about providing </a:t>
            </a:r>
            <a:r>
              <a:rPr i="1" lang="en" sz="2400">
                <a:solidFill>
                  <a:schemeClr val="dk1"/>
                </a:solidFill>
              </a:rPr>
              <a:t>adequate protection</a:t>
            </a:r>
            <a:r>
              <a:rPr i="1" lang="en" sz="2400">
                <a:solidFill>
                  <a:schemeClr val="dk1"/>
                </a:solidFill>
                <a:latin typeface="Roboto"/>
                <a:ea typeface="Roboto"/>
                <a:cs typeface="Roboto"/>
                <a:sym typeface="Roboto"/>
              </a:rPr>
              <a:t> </a:t>
            </a:r>
            <a:r>
              <a:rPr lang="en" sz="2400">
                <a:solidFill>
                  <a:schemeClr val="dk1"/>
                </a:solidFill>
                <a:latin typeface="Roboto"/>
                <a:ea typeface="Roboto"/>
                <a:cs typeface="Roboto"/>
                <a:sym typeface="Roboto"/>
              </a:rPr>
              <a:t>for their most </a:t>
            </a:r>
            <a:r>
              <a:rPr i="1" lang="en" sz="2400">
                <a:solidFill>
                  <a:schemeClr val="dk1"/>
                </a:solidFill>
              </a:rPr>
              <a:t>important assets</a:t>
            </a:r>
            <a:r>
              <a:rPr i="1" lang="en" sz="2400">
                <a:solidFill>
                  <a:schemeClr val="dk1"/>
                </a:solidFill>
                <a:latin typeface="Roboto"/>
                <a:ea typeface="Roboto"/>
                <a:cs typeface="Roboto"/>
                <a:sym typeface="Roboto"/>
              </a:rPr>
              <a:t>.</a:t>
            </a:r>
            <a:endParaRPr sz="2400"/>
          </a:p>
        </p:txBody>
      </p:sp>
      <p:sp>
        <p:nvSpPr>
          <p:cNvPr id="2161" name="Google Shape;2161;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2" name="Google Shape;2162;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sp>
        <p:nvSpPr>
          <p:cNvPr id="2167" name="Google Shape;2167;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GRC Framework</a:t>
            </a:r>
            <a:endParaRPr/>
          </a:p>
        </p:txBody>
      </p:sp>
      <p:sp>
        <p:nvSpPr>
          <p:cNvPr id="2168" name="Google Shape;2168;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t>The Goals of GRC provide a framework for answering the questions: </a:t>
            </a:r>
            <a:endParaRPr/>
          </a:p>
          <a:p>
            <a:pPr indent="0" lvl="0" marL="0" rtl="0" algn="l">
              <a:lnSpc>
                <a:spcPct val="100000"/>
              </a:lnSpc>
              <a:spcBef>
                <a:spcPts val="0"/>
              </a:spcBef>
              <a:spcAft>
                <a:spcPts val="0"/>
              </a:spcAft>
              <a:buNone/>
            </a:pPr>
            <a:r>
              <a:rPr lang="en"/>
              <a:t>“</a:t>
            </a:r>
            <a:r>
              <a:rPr i="1" lang="en"/>
              <a:t>What assets are most important?” </a:t>
            </a:r>
            <a:r>
              <a:rPr lang="en"/>
              <a:t>and “</a:t>
            </a:r>
            <a:r>
              <a:rPr i="1" lang="en"/>
              <a:t>What is </a:t>
            </a:r>
            <a:r>
              <a:rPr i="1" lang="en"/>
              <a:t>adequate</a:t>
            </a:r>
            <a:r>
              <a:rPr i="1" lang="en"/>
              <a:t> protection?”</a:t>
            </a:r>
            <a:endParaRPr i="1"/>
          </a:p>
          <a:p>
            <a:pPr indent="0" lvl="0" marL="0" rtl="0" algn="l">
              <a:spcBef>
                <a:spcPts val="0"/>
              </a:spcBef>
              <a:spcAft>
                <a:spcPts val="0"/>
              </a:spcAft>
              <a:buNone/>
            </a:pPr>
            <a:r>
              <a:t/>
            </a:r>
            <a:endParaRPr/>
          </a:p>
        </p:txBody>
      </p:sp>
      <p:sp>
        <p:nvSpPr>
          <p:cNvPr id="2169" name="Google Shape;2169;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0" name="Google Shape;2170;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1" name="Google Shape;2171;p118"/>
          <p:cNvSpPr txBox="1"/>
          <p:nvPr>
            <p:ph idx="3" type="body"/>
          </p:nvPr>
        </p:nvSpPr>
        <p:spPr>
          <a:xfrm>
            <a:off x="175" y="1669925"/>
            <a:ext cx="9144000" cy="3236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Risk Management</a:t>
            </a:r>
            <a:r>
              <a:rPr lang="en"/>
              <a:t> </a:t>
            </a:r>
            <a:r>
              <a:rPr lang="en"/>
              <a:t>helps an organization identify which assets are most important and determine how they're most likely to be compromised. </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
              <a:t>Governance</a:t>
            </a:r>
            <a:r>
              <a:rPr lang="en"/>
              <a:t> provides management frameworks for implementing these security practices in the organization.</a:t>
            </a:r>
            <a:endParaRPr/>
          </a:p>
          <a:p>
            <a:pPr indent="0" lvl="0" marL="0" rtl="0" algn="l">
              <a:spcBef>
                <a:spcPts val="800"/>
              </a:spcBef>
              <a:spcAft>
                <a:spcPts val="0"/>
              </a:spcAft>
              <a:buNone/>
            </a:pPr>
            <a:r>
              <a:t/>
            </a:r>
            <a:endParaRPr/>
          </a:p>
          <a:p>
            <a:pPr indent="0" lvl="0" marL="0" rtl="0" algn="l">
              <a:lnSpc>
                <a:spcPct val="115000"/>
              </a:lnSpc>
              <a:spcBef>
                <a:spcPts val="800"/>
              </a:spcBef>
              <a:spcAft>
                <a:spcPts val="0"/>
              </a:spcAft>
              <a:buNone/>
            </a:pPr>
            <a:r>
              <a:rPr b="1" lang="en"/>
              <a:t>Compliance</a:t>
            </a:r>
            <a:r>
              <a:rPr lang="en"/>
              <a:t> is the field that focuses on ensuring internal security policies are being followed, as well as verifying that the business abides by any relevant security laws.</a:t>
            </a:r>
            <a:endParaRPr/>
          </a:p>
          <a:p>
            <a:pPr indent="457200" lvl="0" marL="457200" rtl="0" algn="l">
              <a:lnSpc>
                <a:spcPct val="100000"/>
              </a:lnSpc>
              <a:spcBef>
                <a:spcPts val="1200"/>
              </a:spcBef>
              <a:spcAft>
                <a:spcPts val="0"/>
              </a:spcAft>
              <a:buNone/>
            </a:pPr>
            <a:r>
              <a:t/>
            </a:r>
            <a:endParaRPr/>
          </a:p>
          <a:p>
            <a:pPr indent="0" lvl="0" marL="457200" rtl="0" algn="l">
              <a:lnSpc>
                <a:spcPct val="100000"/>
              </a:lnSpc>
              <a:spcBef>
                <a:spcPts val="0"/>
              </a:spcBef>
              <a:spcAft>
                <a:spcPts val="0"/>
              </a:spcAft>
              <a:buNone/>
            </a:pPr>
            <a:r>
              <a:rPr lang="en"/>
              <a:t>By important , we mean in a security-business sense:</a:t>
            </a:r>
            <a:endParaRPr/>
          </a:p>
          <a:p>
            <a:pPr indent="0" lvl="0" marL="457200" rtl="0" algn="l">
              <a:lnSpc>
                <a:spcPct val="100000"/>
              </a:lnSpc>
              <a:spcBef>
                <a:spcPts val="0"/>
              </a:spcBef>
              <a:spcAft>
                <a:spcPts val="0"/>
              </a:spcAft>
              <a:buNone/>
            </a:pPr>
            <a:r>
              <a:rPr i="1" lang="en"/>
              <a:t>How can a </a:t>
            </a:r>
            <a:r>
              <a:rPr i="1" lang="en"/>
              <a:t>potential</a:t>
            </a:r>
            <a:r>
              <a:rPr i="1" lang="en"/>
              <a:t> security compromise of this asset affect the profits of the business? </a:t>
            </a:r>
            <a:endParaRPr i="1"/>
          </a:p>
          <a:p>
            <a:pPr indent="0" lvl="0" marL="457200" rtl="0" algn="l">
              <a:lnSpc>
                <a:spcPct val="100000"/>
              </a:lnSpc>
              <a:spcBef>
                <a:spcPts val="0"/>
              </a:spcBef>
              <a:spcAft>
                <a:spcPts val="0"/>
              </a:spcAft>
              <a:buNone/>
            </a:pPr>
            <a:r>
              <a:rPr lang="en"/>
              <a:t>The more significant the loss, the more important the asset</a:t>
            </a:r>
            <a:endParaRPr/>
          </a:p>
        </p:txBody>
      </p:sp>
      <p:pic>
        <p:nvPicPr>
          <p:cNvPr id="2172" name="Google Shape;2172;p118"/>
          <p:cNvPicPr preferRelativeResize="0"/>
          <p:nvPr/>
        </p:nvPicPr>
        <p:blipFill>
          <a:blip r:embed="rId3">
            <a:alphaModFix/>
          </a:blip>
          <a:stretch>
            <a:fillRect/>
          </a:stretch>
        </p:blipFill>
        <p:spPr>
          <a:xfrm>
            <a:off x="231825" y="4016525"/>
            <a:ext cx="652527" cy="6525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Case Study, </a:t>
            </a:r>
            <a:r>
              <a:rPr lang="en">
                <a:solidFill>
                  <a:schemeClr val="dk1"/>
                </a:solidFill>
              </a:rPr>
              <a:t>Revisited</a:t>
            </a:r>
            <a:endParaRPr/>
          </a:p>
        </p:txBody>
      </p:sp>
      <p:sp>
        <p:nvSpPr>
          <p:cNvPr id="2178" name="Google Shape;2178;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i="1" lang="en">
                <a:solidFill>
                  <a:schemeClr val="dk1"/>
                </a:solidFill>
              </a:rPr>
              <a:t>An organization's engineering team may propose an innovative but insecure new feature for their flagship product</a:t>
            </a:r>
            <a:r>
              <a:rPr i="1" lang="en" sz="2000">
                <a:solidFill>
                  <a:schemeClr val="dk1"/>
                </a:solidFill>
              </a:rPr>
              <a:t>:</a:t>
            </a:r>
            <a:endParaRPr i="1">
              <a:solidFill>
                <a:schemeClr val="dk1"/>
              </a:solidFill>
            </a:endParaRPr>
          </a:p>
          <a:p>
            <a:pPr indent="0" lvl="0" marL="0" rtl="0" algn="l">
              <a:lnSpc>
                <a:spcPct val="115000"/>
              </a:lnSpc>
              <a:spcBef>
                <a:spcPts val="0"/>
              </a:spcBef>
              <a:spcAft>
                <a:spcPts val="0"/>
              </a:spcAft>
              <a:buNone/>
            </a:pPr>
            <a:r>
              <a:t/>
            </a:r>
            <a:endParaRPr b="1"/>
          </a:p>
        </p:txBody>
      </p:sp>
      <p:sp>
        <p:nvSpPr>
          <p:cNvPr id="2179" name="Google Shape;2179;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0" name="Google Shape;2180;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81" name="Google Shape;2181;p119"/>
          <p:cNvPicPr preferRelativeResize="0"/>
          <p:nvPr/>
        </p:nvPicPr>
        <p:blipFill>
          <a:blip r:embed="rId3">
            <a:alphaModFix/>
          </a:blip>
          <a:stretch>
            <a:fillRect/>
          </a:stretch>
        </p:blipFill>
        <p:spPr>
          <a:xfrm>
            <a:off x="474712" y="1435350"/>
            <a:ext cx="3869774" cy="2176751"/>
          </a:xfrm>
          <a:prstGeom prst="rect">
            <a:avLst/>
          </a:prstGeom>
          <a:noFill/>
          <a:ln cap="flat" cmpd="sng" w="9525">
            <a:solidFill>
              <a:srgbClr val="000000"/>
            </a:solidFill>
            <a:prstDash val="solid"/>
            <a:round/>
            <a:headEnd len="sm" w="sm" type="none"/>
            <a:tailEnd len="sm" w="sm" type="none"/>
          </a:ln>
        </p:spPr>
      </p:pic>
      <p:pic>
        <p:nvPicPr>
          <p:cNvPr id="2182" name="Google Shape;2182;p119"/>
          <p:cNvPicPr preferRelativeResize="0"/>
          <p:nvPr/>
        </p:nvPicPr>
        <p:blipFill>
          <a:blip r:embed="rId4">
            <a:alphaModFix/>
          </a:blip>
          <a:stretch>
            <a:fillRect/>
          </a:stretch>
        </p:blipFill>
        <p:spPr>
          <a:xfrm>
            <a:off x="4690163" y="1435350"/>
            <a:ext cx="3784339" cy="2128699"/>
          </a:xfrm>
          <a:prstGeom prst="rect">
            <a:avLst/>
          </a:prstGeom>
          <a:noFill/>
          <a:ln cap="flat" cmpd="sng" w="9525">
            <a:solidFill>
              <a:srgbClr val="000000"/>
            </a:solidFill>
            <a:prstDash val="solid"/>
            <a:round/>
            <a:headEnd len="sm" w="sm" type="none"/>
            <a:tailEnd len="sm" w="sm" type="none"/>
          </a:ln>
        </p:spPr>
      </p:pic>
      <p:sp>
        <p:nvSpPr>
          <p:cNvPr id="2183" name="Google Shape;2183;p119"/>
          <p:cNvSpPr txBox="1"/>
          <p:nvPr>
            <p:ph idx="3" type="body"/>
          </p:nvPr>
        </p:nvSpPr>
        <p:spPr>
          <a:xfrm>
            <a:off x="474700" y="3727950"/>
            <a:ext cx="7971900" cy="102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The organization performs a </a:t>
            </a:r>
            <a:r>
              <a:rPr b="1" lang="en" sz="1600">
                <a:solidFill>
                  <a:srgbClr val="980000"/>
                </a:solidFill>
              </a:rPr>
              <a:t>risk assessment</a:t>
            </a:r>
            <a:r>
              <a:rPr lang="en" sz="1600">
                <a:solidFill>
                  <a:srgbClr val="980000"/>
                </a:solidFill>
              </a:rPr>
              <a:t> </a:t>
            </a:r>
            <a:r>
              <a:rPr lang="en" sz="1600"/>
              <a:t>and concludes that the feature could lead to a 25% increase in quarterly profits, at the cost of exposing an isolated data server that contains customer names, usernames, and email addresses, but no other PII (personally identifiable information).</a:t>
            </a:r>
            <a:endParaRPr sz="1800"/>
          </a:p>
          <a:p>
            <a:pPr indent="0" lvl="0" marL="0" rtl="0" algn="l">
              <a:spcBef>
                <a:spcPts val="0"/>
              </a:spcBef>
              <a:spcAft>
                <a:spcPts val="8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7" name="Shape 2187"/>
        <p:cNvGrpSpPr/>
        <p:nvPr/>
      </p:nvGrpSpPr>
      <p:grpSpPr>
        <a:xfrm>
          <a:off x="0" y="0"/>
          <a:ext cx="0" cy="0"/>
          <a:chOff x="0" y="0"/>
          <a:chExt cx="0" cy="0"/>
        </a:xfrm>
      </p:grpSpPr>
      <p:sp>
        <p:nvSpPr>
          <p:cNvPr id="2188" name="Google Shape;2188;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Case Study, Revisited</a:t>
            </a:r>
            <a:endParaRPr/>
          </a:p>
        </p:txBody>
      </p:sp>
      <p:sp>
        <p:nvSpPr>
          <p:cNvPr id="2189" name="Google Shape;2189;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sz="1600"/>
              <a:t>In this case, the</a:t>
            </a:r>
            <a:r>
              <a:rPr b="1" lang="en" sz="1600"/>
              <a:t> </a:t>
            </a:r>
            <a:r>
              <a:rPr b="1" i="1" lang="en" sz="1600"/>
              <a:t>business objective</a:t>
            </a:r>
            <a:r>
              <a:rPr lang="en" sz="1600"/>
              <a:t> of meeting profit targets overrides the </a:t>
            </a:r>
            <a:r>
              <a:rPr b="1" i="1" lang="en" sz="1600"/>
              <a:t>risk</a:t>
            </a:r>
            <a:r>
              <a:rPr lang="en" sz="1600"/>
              <a:t> inherent in the strategy.</a:t>
            </a:r>
            <a:endParaRPr sz="1600"/>
          </a:p>
          <a:p>
            <a:pPr indent="0" lvl="0" marL="0" rtl="0" algn="l">
              <a:lnSpc>
                <a:spcPct val="115000"/>
              </a:lnSpc>
              <a:spcBef>
                <a:spcPts val="0"/>
              </a:spcBef>
              <a:spcAft>
                <a:spcPts val="0"/>
              </a:spcAft>
              <a:buNone/>
            </a:pPr>
            <a:r>
              <a:t/>
            </a:r>
            <a:endParaRPr i="1">
              <a:solidFill>
                <a:schemeClr val="dk1"/>
              </a:solidFill>
            </a:endParaRPr>
          </a:p>
          <a:p>
            <a:pPr indent="0" lvl="0" marL="0" rtl="0" algn="l">
              <a:lnSpc>
                <a:spcPct val="115000"/>
              </a:lnSpc>
              <a:spcBef>
                <a:spcPts val="0"/>
              </a:spcBef>
              <a:spcAft>
                <a:spcPts val="0"/>
              </a:spcAft>
              <a:buNone/>
            </a:pPr>
            <a:r>
              <a:t/>
            </a:r>
            <a:endParaRPr b="1"/>
          </a:p>
        </p:txBody>
      </p:sp>
      <p:sp>
        <p:nvSpPr>
          <p:cNvPr id="2190" name="Google Shape;2190;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1" name="Google Shape;2191;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2" name="Google Shape;2192;p120"/>
          <p:cNvSpPr txBox="1"/>
          <p:nvPr>
            <p:ph idx="3" type="body"/>
          </p:nvPr>
        </p:nvSpPr>
        <p:spPr>
          <a:xfrm>
            <a:off x="528475" y="3826350"/>
            <a:ext cx="7971900" cy="102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600"/>
              <a:t>The security team objects to the feature on the grounds of insecurity. But the business decides that a breach of an isolated server with no truly confidential information would cost less to contain than they would gain by building the feature.</a:t>
            </a:r>
            <a:endParaRPr sz="1600"/>
          </a:p>
          <a:p>
            <a:pPr indent="0" lvl="0" marL="0" rtl="0" algn="l">
              <a:lnSpc>
                <a:spcPct val="115000"/>
              </a:lnSpc>
              <a:spcBef>
                <a:spcPts val="0"/>
              </a:spcBef>
              <a:spcAft>
                <a:spcPts val="0"/>
              </a:spcAft>
              <a:buNone/>
            </a:pPr>
            <a:r>
              <a:t/>
            </a:r>
            <a:endParaRPr sz="1600">
              <a:solidFill>
                <a:srgbClr val="24292E"/>
              </a:solidFill>
            </a:endParaRPr>
          </a:p>
          <a:p>
            <a:pPr indent="0" lvl="0" marL="0" rtl="0" algn="l">
              <a:spcBef>
                <a:spcPts val="0"/>
              </a:spcBef>
              <a:spcAft>
                <a:spcPts val="800"/>
              </a:spcAft>
              <a:buNone/>
            </a:pPr>
            <a:r>
              <a:t/>
            </a:r>
            <a:endParaRPr/>
          </a:p>
        </p:txBody>
      </p:sp>
      <p:pic>
        <p:nvPicPr>
          <p:cNvPr id="2193" name="Google Shape;2193;p120"/>
          <p:cNvPicPr preferRelativeResize="0"/>
          <p:nvPr/>
        </p:nvPicPr>
        <p:blipFill>
          <a:blip r:embed="rId3">
            <a:alphaModFix amt="37000"/>
          </a:blip>
          <a:stretch>
            <a:fillRect/>
          </a:stretch>
        </p:blipFill>
        <p:spPr>
          <a:xfrm flipH="1">
            <a:off x="1507112" y="1636788"/>
            <a:ext cx="3869774" cy="2176751"/>
          </a:xfrm>
          <a:prstGeom prst="rect">
            <a:avLst/>
          </a:prstGeom>
          <a:noFill/>
          <a:ln>
            <a:noFill/>
          </a:ln>
        </p:spPr>
      </p:pic>
      <p:pic>
        <p:nvPicPr>
          <p:cNvPr id="2194" name="Google Shape;2194;p120"/>
          <p:cNvPicPr preferRelativeResize="0"/>
          <p:nvPr/>
        </p:nvPicPr>
        <p:blipFill>
          <a:blip r:embed="rId4">
            <a:alphaModFix/>
          </a:blip>
          <a:stretch>
            <a:fillRect/>
          </a:stretch>
        </p:blipFill>
        <p:spPr>
          <a:xfrm>
            <a:off x="2802500" y="1369213"/>
            <a:ext cx="3784339" cy="2128699"/>
          </a:xfrm>
          <a:prstGeom prst="rect">
            <a:avLst/>
          </a:prstGeom>
          <a:noFill/>
          <a:ln cap="flat" cmpd="sng" w="9525">
            <a:solidFill>
              <a:srgbClr val="000000"/>
            </a:solidFill>
            <a:prstDash val="solid"/>
            <a:round/>
            <a:headEnd len="sm" w="sm" type="none"/>
            <a:tailEnd len="sm" w="sm" type="none"/>
          </a:ln>
        </p:spPr>
      </p:pic>
      <p:sp>
        <p:nvSpPr>
          <p:cNvPr id="2195" name="Google Shape;2195;p120"/>
          <p:cNvSpPr txBox="1"/>
          <p:nvPr/>
        </p:nvSpPr>
        <p:spPr>
          <a:xfrm>
            <a:off x="3857675" y="2076025"/>
            <a:ext cx="18279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Business</a:t>
            </a:r>
            <a:r>
              <a:rPr b="1" lang="en" sz="1800">
                <a:solidFill>
                  <a:srgbClr val="FFFFFF"/>
                </a:solidFill>
                <a:latin typeface="Roboto"/>
                <a:ea typeface="Roboto"/>
                <a:cs typeface="Roboto"/>
                <a:sym typeface="Roboto"/>
              </a:rPr>
              <a:t> Wins!</a:t>
            </a:r>
            <a:endParaRPr b="1" sz="1800">
              <a:solidFill>
                <a:srgbClr val="FFFF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121"/>
          <p:cNvSpPr txBox="1"/>
          <p:nvPr>
            <p:ph type="title"/>
          </p:nvPr>
        </p:nvSpPr>
        <p:spPr>
          <a:xfrm>
            <a:off x="274350" y="1842025"/>
            <a:ext cx="8595300" cy="1960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latin typeface="Roboto"/>
                <a:ea typeface="Roboto"/>
                <a:cs typeface="Roboto"/>
                <a:sym typeface="Roboto"/>
              </a:rPr>
              <a:t>After making a decision, the business would update its security practices to manage the risk they've chosen to undertake, and periodically verify that everyone is following the rules. This is where </a:t>
            </a:r>
            <a:r>
              <a:rPr b="1" lang="en" sz="2400">
                <a:latin typeface="Roboto"/>
                <a:ea typeface="Roboto"/>
                <a:cs typeface="Roboto"/>
                <a:sym typeface="Roboto"/>
              </a:rPr>
              <a:t>governance</a:t>
            </a:r>
            <a:r>
              <a:rPr lang="en" sz="2400">
                <a:latin typeface="Roboto"/>
                <a:ea typeface="Roboto"/>
                <a:cs typeface="Roboto"/>
                <a:sym typeface="Roboto"/>
              </a:rPr>
              <a:t> and </a:t>
            </a:r>
            <a:r>
              <a:rPr b="1" lang="en" sz="2400">
                <a:latin typeface="Roboto"/>
                <a:ea typeface="Roboto"/>
                <a:cs typeface="Roboto"/>
                <a:sym typeface="Roboto"/>
              </a:rPr>
              <a:t>compliance</a:t>
            </a:r>
            <a:r>
              <a:rPr lang="en" sz="2400">
                <a:latin typeface="Roboto"/>
                <a:ea typeface="Roboto"/>
                <a:cs typeface="Roboto"/>
                <a:sym typeface="Roboto"/>
              </a:rPr>
              <a:t> kick in.</a:t>
            </a:r>
            <a:endParaRPr sz="2400"/>
          </a:p>
        </p:txBody>
      </p:sp>
      <p:sp>
        <p:nvSpPr>
          <p:cNvPr id="2201" name="Google Shape;220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2" name="Google Shape;2202;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Identify at least three concrete benefits of a healthy security culture</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Articulate the responsibilities of common C-Suite officers, including the CISO</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Explain the responsibilities of the security department</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Identify appropriate security controls for a given resource and situation</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800">
              <a:latin typeface="Roboto Light"/>
              <a:ea typeface="Roboto Light"/>
              <a:cs typeface="Roboto Light"/>
              <a:sym typeface="Roboto Light"/>
            </a:endParaRPr>
          </a:p>
        </p:txBody>
      </p:sp>
      <p:sp>
        <p:nvSpPr>
          <p:cNvPr id="2040" name="Google Shape;2040;p104"/>
          <p:cNvSpPr/>
          <p:nvPr/>
        </p:nvSpPr>
        <p:spPr>
          <a:xfrm>
            <a:off x="476975" y="1385699"/>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476975" y="1793149"/>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76975" y="2184674"/>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476975" y="2587774"/>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Google Shape;2207;p12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208" name="Google Shape;220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09" name="Google Shape;2209;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0" name="Google Shape;2210;p122"/>
          <p:cNvSpPr txBox="1"/>
          <p:nvPr>
            <p:ph idx="2" type="title"/>
          </p:nvPr>
        </p:nvSpPr>
        <p:spPr>
          <a:xfrm>
            <a:off x="274350" y="10533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a:t>
            </a:r>
            <a:r>
              <a:rPr lang="en"/>
              <a:t>: </a:t>
            </a:r>
            <a:r>
              <a:rPr lang="en">
                <a:latin typeface="Roboto Light"/>
                <a:ea typeface="Roboto Light"/>
                <a:cs typeface="Roboto Light"/>
                <a:sym typeface="Roboto Light"/>
              </a:rPr>
              <a:t>Weighing Security and Business Objectives </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a:t>
            </a:r>
            <a:r>
              <a:rPr lang="en" sz="1800">
                <a:solidFill>
                  <a:srgbClr val="24292E"/>
                </a:solidFill>
                <a:latin typeface="Roboto Light"/>
                <a:ea typeface="Roboto Light"/>
                <a:cs typeface="Roboto Light"/>
                <a:sym typeface="Roboto Light"/>
              </a:rPr>
              <a:t>will play the role of a security consultant hired to help a business determine how risky its plans are. </a:t>
            </a:r>
            <a:br>
              <a:rPr lang="en" sz="1800">
                <a:solidFill>
                  <a:srgbClr val="24292E"/>
                </a:solidFill>
              </a:rPr>
            </a:br>
            <a:br>
              <a:rPr lang="en">
                <a:solidFill>
                  <a:srgbClr val="24292E"/>
                </a:solidFill>
              </a:rPr>
            </a:br>
            <a:r>
              <a:rPr lang="en">
                <a:solidFill>
                  <a:srgbClr val="24292E"/>
                </a:solidFill>
              </a:rPr>
              <a:t>Instructions sent via Slack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4" name="Shape 2214"/>
        <p:cNvGrpSpPr/>
        <p:nvPr/>
      </p:nvGrpSpPr>
      <p:grpSpPr>
        <a:xfrm>
          <a:off x="0" y="0"/>
          <a:ext cx="0" cy="0"/>
          <a:chOff x="0" y="0"/>
          <a:chExt cx="0" cy="0"/>
        </a:xfrm>
      </p:grpSpPr>
      <p:sp>
        <p:nvSpPr>
          <p:cNvPr id="2215" name="Google Shape;221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16" name="Google Shape;2216;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7" name="Google Shape;2217;p123"/>
          <p:cNvSpPr txBox="1"/>
          <p:nvPr/>
        </p:nvSpPr>
        <p:spPr>
          <a:xfrm>
            <a:off x="2401800" y="3557375"/>
            <a:ext cx="39975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Weighing Security and Business Objectives </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1" name="Shape 2221"/>
        <p:cNvGrpSpPr/>
        <p:nvPr/>
      </p:nvGrpSpPr>
      <p:grpSpPr>
        <a:xfrm>
          <a:off x="0" y="0"/>
          <a:ext cx="0" cy="0"/>
          <a:chOff x="0" y="0"/>
          <a:chExt cx="0" cy="0"/>
        </a:xfrm>
      </p:grpSpPr>
      <p:sp>
        <p:nvSpPr>
          <p:cNvPr id="2222" name="Google Shape;2222;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Business vs. Security </a:t>
            </a:r>
            <a:endParaRPr/>
          </a:p>
        </p:txBody>
      </p:sp>
      <p:sp>
        <p:nvSpPr>
          <p:cNvPr id="2223" name="Google Shape;2223;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Business Plans</a:t>
            </a:r>
            <a:endParaRPr/>
          </a:p>
        </p:txBody>
      </p:sp>
      <p:sp>
        <p:nvSpPr>
          <p:cNvPr id="2224" name="Google Shape;2224;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5" name="Google Shape;2225;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6" name="Google Shape;2226;p124"/>
          <p:cNvSpPr txBox="1"/>
          <p:nvPr>
            <p:ph idx="3" type="body"/>
          </p:nvPr>
        </p:nvSpPr>
        <p:spPr>
          <a:xfrm>
            <a:off x="0" y="1040775"/>
            <a:ext cx="8869500" cy="4600800"/>
          </a:xfrm>
          <a:prstGeom prst="rect">
            <a:avLst/>
          </a:prstGeom>
        </p:spPr>
        <p:txBody>
          <a:bodyPr anchorCtr="0" anchor="t" bIns="914400" lIns="457200" spcFirstLastPara="1" rIns="457200" wrap="square" tIns="0">
            <a:noAutofit/>
          </a:bodyPr>
          <a:lstStyle/>
          <a:p>
            <a:pPr indent="0" lvl="0" marL="0" rtl="0" algn="l">
              <a:lnSpc>
                <a:spcPct val="100000"/>
              </a:lnSpc>
              <a:spcBef>
                <a:spcPts val="1200"/>
              </a:spcBef>
              <a:spcAft>
                <a:spcPts val="0"/>
              </a:spcAft>
              <a:buNone/>
            </a:pPr>
            <a:r>
              <a:rPr lang="en" sz="1200">
                <a:solidFill>
                  <a:srgbClr val="24292E"/>
                </a:solidFill>
              </a:rPr>
              <a:t>1. The Director of Engineering suggested giving all developers access to all data.</a:t>
            </a:r>
            <a:endParaRPr sz="1200">
              <a:solidFill>
                <a:srgbClr val="24292E"/>
              </a:solidFill>
            </a:endParaRPr>
          </a:p>
          <a:p>
            <a:pPr indent="0" lvl="0" marL="0" rtl="0" algn="l">
              <a:lnSpc>
                <a:spcPct val="100000"/>
              </a:lnSpc>
              <a:spcBef>
                <a:spcPts val="1200"/>
              </a:spcBef>
              <a:spcAft>
                <a:spcPts val="0"/>
              </a:spcAft>
              <a:buNone/>
            </a:pPr>
            <a:r>
              <a:t/>
            </a:r>
            <a:endParaRPr b="1" sz="1200">
              <a:solidFill>
                <a:srgbClr val="24292E"/>
              </a:solidFill>
            </a:endParaRPr>
          </a:p>
          <a:p>
            <a:pPr indent="0" lvl="0" marL="0" rtl="0" algn="l">
              <a:lnSpc>
                <a:spcPct val="100000"/>
              </a:lnSpc>
              <a:spcBef>
                <a:spcPts val="1200"/>
              </a:spcBef>
              <a:spcAft>
                <a:spcPts val="0"/>
              </a:spcAft>
              <a:buNone/>
            </a:pPr>
            <a:r>
              <a:t/>
            </a:r>
            <a:endParaRPr b="1" sz="1200">
              <a:solidFill>
                <a:srgbClr val="24292E"/>
              </a:solidFill>
            </a:endParaRPr>
          </a:p>
          <a:p>
            <a:pPr indent="0" lvl="0" marL="0" rtl="0" algn="l">
              <a:lnSpc>
                <a:spcPct val="100000"/>
              </a:lnSpc>
              <a:spcBef>
                <a:spcPts val="1200"/>
              </a:spcBef>
              <a:spcAft>
                <a:spcPts val="0"/>
              </a:spcAft>
              <a:buNone/>
            </a:pPr>
            <a:r>
              <a:t/>
            </a:r>
            <a:endParaRPr b="1" sz="1200">
              <a:solidFill>
                <a:srgbClr val="24292E"/>
              </a:solidFill>
            </a:endParaRPr>
          </a:p>
          <a:p>
            <a:pPr indent="0" lvl="0" marL="0" rtl="0" algn="l">
              <a:lnSpc>
                <a:spcPct val="100000"/>
              </a:lnSpc>
              <a:spcBef>
                <a:spcPts val="1200"/>
              </a:spcBef>
              <a:spcAft>
                <a:spcPts val="0"/>
              </a:spcAft>
              <a:buNone/>
            </a:pPr>
            <a:r>
              <a:rPr lang="en" sz="1200">
                <a:solidFill>
                  <a:srgbClr val="24292E"/>
                </a:solidFill>
              </a:rPr>
              <a:t>2. The Director of IT suggested exposing administration servers to the public Internet.</a:t>
            </a:r>
            <a:endParaRPr sz="1200">
              <a:solidFill>
                <a:srgbClr val="24292E"/>
              </a:solidFill>
            </a:endParaRPr>
          </a:p>
          <a:p>
            <a:pPr indent="0" lvl="0" marL="457200" rtl="0" algn="l">
              <a:lnSpc>
                <a:spcPct val="100000"/>
              </a:lnSpc>
              <a:spcBef>
                <a:spcPts val="1200"/>
              </a:spcBef>
              <a:spcAft>
                <a:spcPts val="0"/>
              </a:spcAft>
              <a:buNone/>
            </a:pPr>
            <a:r>
              <a:t/>
            </a:r>
            <a:endParaRPr b="1" sz="1200">
              <a:solidFill>
                <a:srgbClr val="24292E"/>
              </a:solidFill>
            </a:endParaRPr>
          </a:p>
          <a:p>
            <a:pPr indent="0" lvl="0" marL="457200" rtl="0" algn="l">
              <a:lnSpc>
                <a:spcPct val="100000"/>
              </a:lnSpc>
              <a:spcBef>
                <a:spcPts val="300"/>
              </a:spcBef>
              <a:spcAft>
                <a:spcPts val="0"/>
              </a:spcAft>
              <a:buNone/>
            </a:pPr>
            <a:r>
              <a:t/>
            </a:r>
            <a:endParaRPr b="1" sz="1200">
              <a:solidFill>
                <a:srgbClr val="24292E"/>
              </a:solidFill>
            </a:endParaRPr>
          </a:p>
          <a:p>
            <a:pPr indent="0" lvl="0" marL="457200" rtl="0" algn="l">
              <a:lnSpc>
                <a:spcPct val="100000"/>
              </a:lnSpc>
              <a:spcBef>
                <a:spcPts val="300"/>
              </a:spcBef>
              <a:spcAft>
                <a:spcPts val="0"/>
              </a:spcAft>
              <a:buNone/>
            </a:pPr>
            <a:r>
              <a:t/>
            </a:r>
            <a:endParaRPr b="1" sz="1200">
              <a:solidFill>
                <a:srgbClr val="24292E"/>
              </a:solidFill>
            </a:endParaRPr>
          </a:p>
          <a:p>
            <a:pPr indent="0" lvl="0" marL="457200" rtl="0" algn="l">
              <a:lnSpc>
                <a:spcPct val="100000"/>
              </a:lnSpc>
              <a:spcBef>
                <a:spcPts val="300"/>
              </a:spcBef>
              <a:spcAft>
                <a:spcPts val="0"/>
              </a:spcAft>
              <a:buNone/>
            </a:pPr>
            <a:r>
              <a:t/>
            </a:r>
            <a:endParaRPr b="1" sz="1200">
              <a:solidFill>
                <a:srgbClr val="24292E"/>
              </a:solidFill>
            </a:endParaRPr>
          </a:p>
          <a:p>
            <a:pPr indent="0" lvl="0" marL="0" rtl="0" algn="l">
              <a:lnSpc>
                <a:spcPct val="115000"/>
              </a:lnSpc>
              <a:spcBef>
                <a:spcPts val="1200"/>
              </a:spcBef>
              <a:spcAft>
                <a:spcPts val="0"/>
              </a:spcAft>
              <a:buNone/>
            </a:pPr>
            <a:r>
              <a:rPr lang="en" sz="1200">
                <a:solidFill>
                  <a:srgbClr val="24292E"/>
                </a:solidFill>
                <a:latin typeface="Arial"/>
                <a:ea typeface="Arial"/>
                <a:cs typeface="Arial"/>
                <a:sym typeface="Arial"/>
              </a:rPr>
              <a:t>3. An SOC analyst recommended merging all of the company's mail servers into a single server, in order to cut costs and improve SOC efficiency.</a:t>
            </a:r>
            <a:endParaRPr sz="1200">
              <a:solidFill>
                <a:srgbClr val="24292E"/>
              </a:solidFill>
              <a:latin typeface="Arial"/>
              <a:ea typeface="Arial"/>
              <a:cs typeface="Arial"/>
              <a:sym typeface="Arial"/>
            </a:endParaRPr>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lnSpc>
                <a:spcPct val="100000"/>
              </a:lnSpc>
              <a:spcBef>
                <a:spcPts val="300"/>
              </a:spcBef>
              <a:spcAft>
                <a:spcPts val="0"/>
              </a:spcAft>
              <a:buNone/>
            </a:pPr>
            <a:r>
              <a:t/>
            </a:r>
            <a:endParaRPr sz="1200">
              <a:solidFill>
                <a:srgbClr val="24292E"/>
              </a:solidFill>
            </a:endParaRPr>
          </a:p>
          <a:p>
            <a:pPr indent="0" lvl="0" marL="457200" rtl="0" algn="l">
              <a:lnSpc>
                <a:spcPct val="100000"/>
              </a:lnSpc>
              <a:spcBef>
                <a:spcPts val="300"/>
              </a:spcBef>
              <a:spcAft>
                <a:spcPts val="0"/>
              </a:spcAft>
              <a:buNone/>
            </a:pPr>
            <a:r>
              <a:t/>
            </a:r>
            <a:endParaRPr sz="1200">
              <a:solidFill>
                <a:srgbClr val="24292E"/>
              </a:solidFill>
            </a:endParaRPr>
          </a:p>
          <a:p>
            <a:pPr indent="0" lvl="0" marL="0" rtl="0" algn="l">
              <a:spcBef>
                <a:spcPts val="0"/>
              </a:spcBef>
              <a:spcAft>
                <a:spcPts val="8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Google Shape;2231;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Business vs. Security </a:t>
            </a:r>
            <a:endParaRPr/>
          </a:p>
        </p:txBody>
      </p:sp>
      <p:sp>
        <p:nvSpPr>
          <p:cNvPr id="2232" name="Google Shape;2232;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Business Plans</a:t>
            </a:r>
            <a:endParaRPr/>
          </a:p>
        </p:txBody>
      </p:sp>
      <p:sp>
        <p:nvSpPr>
          <p:cNvPr id="2233" name="Google Shape;2233;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4" name="Google Shape;2234;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5" name="Google Shape;2235;p125"/>
          <p:cNvSpPr txBox="1"/>
          <p:nvPr>
            <p:ph idx="3" type="body"/>
          </p:nvPr>
        </p:nvSpPr>
        <p:spPr>
          <a:xfrm>
            <a:off x="0" y="1040775"/>
            <a:ext cx="8869500" cy="4600800"/>
          </a:xfrm>
          <a:prstGeom prst="rect">
            <a:avLst/>
          </a:prstGeom>
        </p:spPr>
        <p:txBody>
          <a:bodyPr anchorCtr="0" anchor="t" bIns="914400" lIns="457200" spcFirstLastPara="1" rIns="457200" wrap="square" tIns="0">
            <a:noAutofit/>
          </a:bodyPr>
          <a:lstStyle/>
          <a:p>
            <a:pPr indent="0" lvl="0" marL="0" rtl="0" algn="l">
              <a:lnSpc>
                <a:spcPct val="100000"/>
              </a:lnSpc>
              <a:spcBef>
                <a:spcPts val="1200"/>
              </a:spcBef>
              <a:spcAft>
                <a:spcPts val="0"/>
              </a:spcAft>
              <a:buNone/>
            </a:pPr>
            <a:r>
              <a:rPr lang="en" sz="1200">
                <a:solidFill>
                  <a:srgbClr val="24292E"/>
                </a:solidFill>
              </a:rPr>
              <a:t>1. The Director of Engineering suggested giving all developers access to all data.</a:t>
            </a:r>
            <a:endParaRPr sz="1200">
              <a:solidFill>
                <a:srgbClr val="24292E"/>
              </a:solidFill>
            </a:endParaRPr>
          </a:p>
          <a:p>
            <a:pPr indent="0" lvl="0" marL="457200" rtl="0" algn="l">
              <a:spcBef>
                <a:spcPts val="1200"/>
              </a:spcBef>
              <a:spcAft>
                <a:spcPts val="0"/>
              </a:spcAft>
              <a:buNone/>
            </a:pPr>
            <a:r>
              <a:rPr b="1" lang="en" sz="1200">
                <a:solidFill>
                  <a:srgbClr val="24292E"/>
                </a:solidFill>
              </a:rPr>
              <a:t>Benefits</a:t>
            </a:r>
            <a:r>
              <a:rPr lang="en" sz="1200">
                <a:solidFill>
                  <a:srgbClr val="24292E"/>
                </a:solidFill>
              </a:rPr>
              <a:t>: is that this makes development easier.</a:t>
            </a:r>
            <a:endParaRPr sz="1200">
              <a:solidFill>
                <a:srgbClr val="24292E"/>
              </a:solidFill>
            </a:endParaRPr>
          </a:p>
          <a:p>
            <a:pPr indent="0" lvl="0" marL="457200" rtl="0" algn="l">
              <a:spcBef>
                <a:spcPts val="300"/>
              </a:spcBef>
              <a:spcAft>
                <a:spcPts val="0"/>
              </a:spcAft>
              <a:buNone/>
            </a:pPr>
            <a:r>
              <a:rPr b="1" lang="en" sz="1200">
                <a:solidFill>
                  <a:srgbClr val="24292E"/>
                </a:solidFill>
              </a:rPr>
              <a:t>Detractors</a:t>
            </a:r>
            <a:r>
              <a:rPr lang="en" sz="1200">
                <a:solidFill>
                  <a:srgbClr val="24292E"/>
                </a:solidFill>
              </a:rPr>
              <a:t>: It allows </a:t>
            </a:r>
            <a:r>
              <a:rPr i="1" lang="en" sz="1200">
                <a:solidFill>
                  <a:srgbClr val="24292E"/>
                </a:solidFill>
              </a:rPr>
              <a:t>any</a:t>
            </a:r>
            <a:r>
              <a:rPr lang="en" sz="1200">
                <a:solidFill>
                  <a:srgbClr val="24292E"/>
                </a:solidFill>
              </a:rPr>
              <a:t> developer to access </a:t>
            </a:r>
            <a:r>
              <a:rPr i="1" lang="en" sz="1200">
                <a:solidFill>
                  <a:srgbClr val="24292E"/>
                </a:solidFill>
              </a:rPr>
              <a:t>any</a:t>
            </a:r>
            <a:r>
              <a:rPr lang="en" sz="1200">
                <a:solidFill>
                  <a:srgbClr val="24292E"/>
                </a:solidFill>
              </a:rPr>
              <a:t> user data, including sensitive PII that has nothing to do with their jobs.</a:t>
            </a:r>
            <a:endParaRPr sz="1200">
              <a:solidFill>
                <a:srgbClr val="24292E"/>
              </a:solidFill>
            </a:endParaRPr>
          </a:p>
          <a:p>
            <a:pPr indent="0" lvl="0" marL="457200" rtl="0" algn="l">
              <a:spcBef>
                <a:spcPts val="300"/>
              </a:spcBef>
              <a:spcAft>
                <a:spcPts val="0"/>
              </a:spcAft>
              <a:buNone/>
            </a:pPr>
            <a:r>
              <a:rPr b="1" lang="en" sz="1200">
                <a:solidFill>
                  <a:srgbClr val="24292E"/>
                </a:solidFill>
              </a:rPr>
              <a:t>Recommended Decisions</a:t>
            </a:r>
            <a:r>
              <a:rPr lang="en" sz="1200">
                <a:solidFill>
                  <a:srgbClr val="24292E"/>
                </a:solidFill>
              </a:rPr>
              <a:t>: The business should </a:t>
            </a:r>
            <a:r>
              <a:rPr b="1" lang="en" sz="1200">
                <a:solidFill>
                  <a:srgbClr val="24292E"/>
                </a:solidFill>
              </a:rPr>
              <a:t>reject</a:t>
            </a:r>
            <a:r>
              <a:rPr lang="en" sz="1200">
                <a:solidFill>
                  <a:srgbClr val="24292E"/>
                </a:solidFill>
              </a:rPr>
              <a:t> on grounds of privacy.</a:t>
            </a:r>
            <a:endParaRPr b="1" sz="1200">
              <a:solidFill>
                <a:srgbClr val="24292E"/>
              </a:solidFill>
            </a:endParaRPr>
          </a:p>
          <a:p>
            <a:pPr indent="0" lvl="0" marL="0" rtl="0" algn="l">
              <a:lnSpc>
                <a:spcPct val="100000"/>
              </a:lnSpc>
              <a:spcBef>
                <a:spcPts val="1200"/>
              </a:spcBef>
              <a:spcAft>
                <a:spcPts val="0"/>
              </a:spcAft>
              <a:buNone/>
            </a:pPr>
            <a:r>
              <a:rPr lang="en" sz="1200">
                <a:solidFill>
                  <a:srgbClr val="24292E"/>
                </a:solidFill>
              </a:rPr>
              <a:t>2. The Director of IT suggested exposing administration servers to the public Internet.</a:t>
            </a:r>
            <a:endParaRPr sz="1200">
              <a:solidFill>
                <a:srgbClr val="24292E"/>
              </a:solidFill>
            </a:endParaRPr>
          </a:p>
          <a:p>
            <a:pPr indent="0" lvl="0" marL="457200" rtl="0" algn="l">
              <a:lnSpc>
                <a:spcPct val="100000"/>
              </a:lnSpc>
              <a:spcBef>
                <a:spcPts val="1200"/>
              </a:spcBef>
              <a:spcAft>
                <a:spcPts val="0"/>
              </a:spcAft>
              <a:buNone/>
            </a:pPr>
            <a:r>
              <a:t/>
            </a:r>
            <a:endParaRPr b="1" sz="1200">
              <a:solidFill>
                <a:srgbClr val="24292E"/>
              </a:solidFill>
            </a:endParaRPr>
          </a:p>
          <a:p>
            <a:pPr indent="0" lvl="0" marL="457200" rtl="0" algn="l">
              <a:lnSpc>
                <a:spcPct val="100000"/>
              </a:lnSpc>
              <a:spcBef>
                <a:spcPts val="300"/>
              </a:spcBef>
              <a:spcAft>
                <a:spcPts val="0"/>
              </a:spcAft>
              <a:buNone/>
            </a:pPr>
            <a:r>
              <a:t/>
            </a:r>
            <a:endParaRPr b="1" sz="1200">
              <a:solidFill>
                <a:srgbClr val="24292E"/>
              </a:solidFill>
            </a:endParaRPr>
          </a:p>
          <a:p>
            <a:pPr indent="0" lvl="0" marL="457200" rtl="0" algn="l">
              <a:lnSpc>
                <a:spcPct val="100000"/>
              </a:lnSpc>
              <a:spcBef>
                <a:spcPts val="300"/>
              </a:spcBef>
              <a:spcAft>
                <a:spcPts val="0"/>
              </a:spcAft>
              <a:buNone/>
            </a:pPr>
            <a:r>
              <a:t/>
            </a:r>
            <a:endParaRPr b="1" sz="1200">
              <a:solidFill>
                <a:srgbClr val="24292E"/>
              </a:solidFill>
            </a:endParaRPr>
          </a:p>
          <a:p>
            <a:pPr indent="0" lvl="0" marL="457200" rtl="0" algn="l">
              <a:lnSpc>
                <a:spcPct val="100000"/>
              </a:lnSpc>
              <a:spcBef>
                <a:spcPts val="300"/>
              </a:spcBef>
              <a:spcAft>
                <a:spcPts val="0"/>
              </a:spcAft>
              <a:buNone/>
            </a:pPr>
            <a:r>
              <a:t/>
            </a:r>
            <a:endParaRPr b="1" sz="1200">
              <a:solidFill>
                <a:srgbClr val="24292E"/>
              </a:solidFill>
            </a:endParaRPr>
          </a:p>
          <a:p>
            <a:pPr indent="0" lvl="0" marL="0" rtl="0" algn="l">
              <a:lnSpc>
                <a:spcPct val="115000"/>
              </a:lnSpc>
              <a:spcBef>
                <a:spcPts val="1200"/>
              </a:spcBef>
              <a:spcAft>
                <a:spcPts val="0"/>
              </a:spcAft>
              <a:buNone/>
            </a:pPr>
            <a:r>
              <a:rPr lang="en" sz="1200">
                <a:solidFill>
                  <a:srgbClr val="24292E"/>
                </a:solidFill>
                <a:latin typeface="Arial"/>
                <a:ea typeface="Arial"/>
                <a:cs typeface="Arial"/>
                <a:sym typeface="Arial"/>
              </a:rPr>
              <a:t>3. An SOC analyst recommended merging all of the company's mail servers into a single server, in order to cut costs and improve SOC efficiency.</a:t>
            </a:r>
            <a:endParaRPr sz="1200">
              <a:solidFill>
                <a:srgbClr val="24292E"/>
              </a:solidFill>
              <a:latin typeface="Arial"/>
              <a:ea typeface="Arial"/>
              <a:cs typeface="Arial"/>
              <a:sym typeface="Arial"/>
            </a:endParaRPr>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lnSpc>
                <a:spcPct val="100000"/>
              </a:lnSpc>
              <a:spcBef>
                <a:spcPts val="300"/>
              </a:spcBef>
              <a:spcAft>
                <a:spcPts val="0"/>
              </a:spcAft>
              <a:buNone/>
            </a:pPr>
            <a:r>
              <a:t/>
            </a:r>
            <a:endParaRPr sz="1200">
              <a:solidFill>
                <a:srgbClr val="24292E"/>
              </a:solidFill>
            </a:endParaRPr>
          </a:p>
          <a:p>
            <a:pPr indent="0" lvl="0" marL="457200" rtl="0" algn="l">
              <a:lnSpc>
                <a:spcPct val="100000"/>
              </a:lnSpc>
              <a:spcBef>
                <a:spcPts val="300"/>
              </a:spcBef>
              <a:spcAft>
                <a:spcPts val="0"/>
              </a:spcAft>
              <a:buNone/>
            </a:pPr>
            <a:r>
              <a:t/>
            </a:r>
            <a:endParaRPr sz="1200">
              <a:solidFill>
                <a:srgbClr val="24292E"/>
              </a:solidFill>
            </a:endParaRPr>
          </a:p>
          <a:p>
            <a:pPr indent="0" lvl="0" marL="0" rtl="0" algn="l">
              <a:spcBef>
                <a:spcPts val="0"/>
              </a:spcBef>
              <a:spcAft>
                <a:spcPts val="8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9" name="Shape 2239"/>
        <p:cNvGrpSpPr/>
        <p:nvPr/>
      </p:nvGrpSpPr>
      <p:grpSpPr>
        <a:xfrm>
          <a:off x="0" y="0"/>
          <a:ext cx="0" cy="0"/>
          <a:chOff x="0" y="0"/>
          <a:chExt cx="0" cy="0"/>
        </a:xfrm>
      </p:grpSpPr>
      <p:sp>
        <p:nvSpPr>
          <p:cNvPr id="2240" name="Google Shape;2240;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Business vs. Security </a:t>
            </a:r>
            <a:endParaRPr/>
          </a:p>
        </p:txBody>
      </p:sp>
      <p:sp>
        <p:nvSpPr>
          <p:cNvPr id="2241" name="Google Shape;2241;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Business Plans</a:t>
            </a:r>
            <a:endParaRPr/>
          </a:p>
        </p:txBody>
      </p:sp>
      <p:sp>
        <p:nvSpPr>
          <p:cNvPr id="2242" name="Google Shape;2242;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3" name="Google Shape;2243;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4" name="Google Shape;2244;p126"/>
          <p:cNvSpPr txBox="1"/>
          <p:nvPr>
            <p:ph idx="3" type="body"/>
          </p:nvPr>
        </p:nvSpPr>
        <p:spPr>
          <a:xfrm>
            <a:off x="0" y="1040775"/>
            <a:ext cx="8869500" cy="4600800"/>
          </a:xfrm>
          <a:prstGeom prst="rect">
            <a:avLst/>
          </a:prstGeom>
        </p:spPr>
        <p:txBody>
          <a:bodyPr anchorCtr="0" anchor="t" bIns="914400" lIns="457200" spcFirstLastPara="1" rIns="457200" wrap="square" tIns="0">
            <a:noAutofit/>
          </a:bodyPr>
          <a:lstStyle/>
          <a:p>
            <a:pPr indent="0" lvl="0" marL="0" rtl="0" algn="l">
              <a:lnSpc>
                <a:spcPct val="100000"/>
              </a:lnSpc>
              <a:spcBef>
                <a:spcPts val="1200"/>
              </a:spcBef>
              <a:spcAft>
                <a:spcPts val="0"/>
              </a:spcAft>
              <a:buNone/>
            </a:pPr>
            <a:r>
              <a:rPr lang="en" sz="1200"/>
              <a:t>1. The Director of Engineering suggested giving all developers access to all data.</a:t>
            </a:r>
            <a:endParaRPr sz="1200"/>
          </a:p>
          <a:p>
            <a:pPr indent="0" lvl="0" marL="457200" rtl="0" algn="l">
              <a:spcBef>
                <a:spcPts val="1200"/>
              </a:spcBef>
              <a:spcAft>
                <a:spcPts val="0"/>
              </a:spcAft>
              <a:buNone/>
            </a:pPr>
            <a:r>
              <a:rPr b="1" lang="en" sz="1200"/>
              <a:t>Benefits</a:t>
            </a:r>
            <a:r>
              <a:rPr lang="en" sz="1200"/>
              <a:t>: is that this makes development easier.</a:t>
            </a:r>
            <a:endParaRPr sz="1200"/>
          </a:p>
          <a:p>
            <a:pPr indent="0" lvl="0" marL="457200" rtl="0" algn="l">
              <a:spcBef>
                <a:spcPts val="300"/>
              </a:spcBef>
              <a:spcAft>
                <a:spcPts val="0"/>
              </a:spcAft>
              <a:buNone/>
            </a:pPr>
            <a:r>
              <a:rPr b="1" lang="en" sz="1200"/>
              <a:t>Detractors</a:t>
            </a:r>
            <a:r>
              <a:rPr lang="en" sz="1200"/>
              <a:t>: It allows </a:t>
            </a:r>
            <a:r>
              <a:rPr i="1" lang="en" sz="1200"/>
              <a:t>any</a:t>
            </a:r>
            <a:r>
              <a:rPr lang="en" sz="1200"/>
              <a:t> developer to access </a:t>
            </a:r>
            <a:r>
              <a:rPr i="1" lang="en" sz="1200"/>
              <a:t>any</a:t>
            </a:r>
            <a:r>
              <a:rPr lang="en" sz="1200"/>
              <a:t> user data, including sensitive PII that has nothing to do with their jobs.</a:t>
            </a:r>
            <a:endParaRPr sz="1200"/>
          </a:p>
          <a:p>
            <a:pPr indent="0" lvl="0" marL="457200" rtl="0" algn="l">
              <a:spcBef>
                <a:spcPts val="300"/>
              </a:spcBef>
              <a:spcAft>
                <a:spcPts val="0"/>
              </a:spcAft>
              <a:buNone/>
            </a:pPr>
            <a:r>
              <a:rPr b="1" lang="en" sz="1200"/>
              <a:t>Recommended Decisions</a:t>
            </a:r>
            <a:r>
              <a:rPr lang="en" sz="1200"/>
              <a:t>: The business should </a:t>
            </a:r>
            <a:r>
              <a:rPr b="1" lang="en" sz="1200"/>
              <a:t>reject</a:t>
            </a:r>
            <a:r>
              <a:rPr lang="en" sz="1200"/>
              <a:t> on grounds of privacy.</a:t>
            </a:r>
            <a:endParaRPr b="1" sz="1200"/>
          </a:p>
          <a:p>
            <a:pPr indent="0" lvl="0" marL="0" rtl="0" algn="l">
              <a:lnSpc>
                <a:spcPct val="100000"/>
              </a:lnSpc>
              <a:spcBef>
                <a:spcPts val="1200"/>
              </a:spcBef>
              <a:spcAft>
                <a:spcPts val="0"/>
              </a:spcAft>
              <a:buNone/>
            </a:pPr>
            <a:r>
              <a:rPr lang="en" sz="1200"/>
              <a:t>2. The Director of IT suggested exposing administration servers to the public Internet.</a:t>
            </a:r>
            <a:endParaRPr sz="1200"/>
          </a:p>
          <a:p>
            <a:pPr indent="0" lvl="0" marL="457200" rtl="0" algn="l">
              <a:spcBef>
                <a:spcPts val="1200"/>
              </a:spcBef>
              <a:spcAft>
                <a:spcPts val="0"/>
              </a:spcAft>
              <a:buClr>
                <a:schemeClr val="dk1"/>
              </a:buClr>
              <a:buSzPts val="1100"/>
              <a:buFont typeface="Arial"/>
              <a:buNone/>
            </a:pPr>
            <a:r>
              <a:rPr b="1" lang="en" sz="1200"/>
              <a:t>Benefits</a:t>
            </a:r>
            <a:r>
              <a:rPr lang="en" sz="1200"/>
              <a:t>: Administrators can work from any computer they choose.</a:t>
            </a:r>
            <a:endParaRPr sz="1200"/>
          </a:p>
          <a:p>
            <a:pPr indent="0" lvl="0" marL="457200" rtl="0" algn="l">
              <a:spcBef>
                <a:spcPts val="300"/>
              </a:spcBef>
              <a:spcAft>
                <a:spcPts val="0"/>
              </a:spcAft>
              <a:buClr>
                <a:schemeClr val="dk1"/>
              </a:buClr>
              <a:buSzPts val="1100"/>
              <a:buFont typeface="Arial"/>
              <a:buNone/>
            </a:pPr>
            <a:r>
              <a:rPr b="1" lang="en" sz="1200"/>
              <a:t>Detractors</a:t>
            </a:r>
            <a:r>
              <a:rPr lang="en" sz="1200"/>
              <a:t>: The servers would be publicly accessible, which is obviously unacceptable for a private network.</a:t>
            </a:r>
            <a:endParaRPr sz="1200"/>
          </a:p>
          <a:p>
            <a:pPr indent="0" lvl="0" marL="457200" rtl="0" algn="l">
              <a:spcBef>
                <a:spcPts val="300"/>
              </a:spcBef>
              <a:spcAft>
                <a:spcPts val="0"/>
              </a:spcAft>
              <a:buClr>
                <a:schemeClr val="dk1"/>
              </a:buClr>
              <a:buSzPts val="1100"/>
              <a:buFont typeface="Arial"/>
              <a:buNone/>
            </a:pPr>
            <a:r>
              <a:rPr b="1" lang="en" sz="1200"/>
              <a:t>Recommended Decisions</a:t>
            </a:r>
            <a:r>
              <a:rPr lang="en" sz="1200"/>
              <a:t>: The organization should </a:t>
            </a:r>
            <a:r>
              <a:rPr b="1" lang="en" sz="1200"/>
              <a:t>reject</a:t>
            </a:r>
            <a:r>
              <a:rPr lang="en" sz="1200"/>
              <a:t> this request outright. A VPN would be a better solution to this problem.</a:t>
            </a:r>
            <a:endParaRPr b="1" sz="1200"/>
          </a:p>
          <a:p>
            <a:pPr indent="0" lvl="0" marL="0" rtl="0" algn="l">
              <a:lnSpc>
                <a:spcPct val="115000"/>
              </a:lnSpc>
              <a:spcBef>
                <a:spcPts val="1200"/>
              </a:spcBef>
              <a:spcAft>
                <a:spcPts val="0"/>
              </a:spcAft>
              <a:buNone/>
            </a:pPr>
            <a:r>
              <a:rPr lang="en" sz="1200">
                <a:latin typeface="Arial"/>
                <a:ea typeface="Arial"/>
                <a:cs typeface="Arial"/>
                <a:sym typeface="Arial"/>
              </a:rPr>
              <a:t>3. An SOC analyst recommended merging all of the company's mail servers into a single server, in order to cut costs and improve SOC efficiency.</a:t>
            </a:r>
            <a:endParaRPr sz="1200">
              <a:latin typeface="Arial"/>
              <a:ea typeface="Arial"/>
              <a:cs typeface="Arial"/>
              <a:sym typeface="Arial"/>
            </a:endParaRPr>
          </a:p>
          <a:p>
            <a:pPr indent="0" lvl="0" marL="45720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lnSpc>
                <a:spcPct val="100000"/>
              </a:lnSpc>
              <a:spcBef>
                <a:spcPts val="300"/>
              </a:spcBef>
              <a:spcAft>
                <a:spcPts val="0"/>
              </a:spcAft>
              <a:buNone/>
            </a:pPr>
            <a:r>
              <a:t/>
            </a:r>
            <a:endParaRPr sz="1200">
              <a:solidFill>
                <a:srgbClr val="24292E"/>
              </a:solidFill>
            </a:endParaRPr>
          </a:p>
          <a:p>
            <a:pPr indent="0" lvl="0" marL="457200" rtl="0" algn="l">
              <a:lnSpc>
                <a:spcPct val="100000"/>
              </a:lnSpc>
              <a:spcBef>
                <a:spcPts val="300"/>
              </a:spcBef>
              <a:spcAft>
                <a:spcPts val="0"/>
              </a:spcAft>
              <a:buNone/>
            </a:pPr>
            <a:r>
              <a:t/>
            </a:r>
            <a:endParaRPr sz="1200">
              <a:solidFill>
                <a:srgbClr val="24292E"/>
              </a:solidFill>
            </a:endParaRPr>
          </a:p>
          <a:p>
            <a:pPr indent="0" lvl="0" marL="0" rtl="0" algn="l">
              <a:spcBef>
                <a:spcPts val="0"/>
              </a:spcBef>
              <a:spcAft>
                <a:spcPts val="8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8" name="Shape 2248"/>
        <p:cNvGrpSpPr/>
        <p:nvPr/>
      </p:nvGrpSpPr>
      <p:grpSpPr>
        <a:xfrm>
          <a:off x="0" y="0"/>
          <a:ext cx="0" cy="0"/>
          <a:chOff x="0" y="0"/>
          <a:chExt cx="0" cy="0"/>
        </a:xfrm>
      </p:grpSpPr>
      <p:sp>
        <p:nvSpPr>
          <p:cNvPr id="2249" name="Google Shape;2249;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Business vs. Security </a:t>
            </a:r>
            <a:endParaRPr/>
          </a:p>
        </p:txBody>
      </p:sp>
      <p:sp>
        <p:nvSpPr>
          <p:cNvPr id="2250" name="Google Shape;2250;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Business Plans</a:t>
            </a:r>
            <a:endParaRPr/>
          </a:p>
        </p:txBody>
      </p:sp>
      <p:sp>
        <p:nvSpPr>
          <p:cNvPr id="2251" name="Google Shape;225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2" name="Google Shape;2252;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3" name="Google Shape;2253;p127"/>
          <p:cNvSpPr txBox="1"/>
          <p:nvPr>
            <p:ph idx="3" type="body"/>
          </p:nvPr>
        </p:nvSpPr>
        <p:spPr>
          <a:xfrm>
            <a:off x="0" y="1040775"/>
            <a:ext cx="8869500" cy="4600800"/>
          </a:xfrm>
          <a:prstGeom prst="rect">
            <a:avLst/>
          </a:prstGeom>
        </p:spPr>
        <p:txBody>
          <a:bodyPr anchorCtr="0" anchor="t" bIns="914400" lIns="457200" spcFirstLastPara="1" rIns="457200" wrap="square" tIns="0">
            <a:noAutofit/>
          </a:bodyPr>
          <a:lstStyle/>
          <a:p>
            <a:pPr indent="0" lvl="0" marL="0" rtl="0" algn="l">
              <a:lnSpc>
                <a:spcPct val="100000"/>
              </a:lnSpc>
              <a:spcBef>
                <a:spcPts val="1200"/>
              </a:spcBef>
              <a:spcAft>
                <a:spcPts val="0"/>
              </a:spcAft>
              <a:buNone/>
            </a:pPr>
            <a:r>
              <a:rPr lang="en" sz="1200"/>
              <a:t>1. </a:t>
            </a:r>
            <a:r>
              <a:rPr lang="en" sz="1200"/>
              <a:t>The Director of Engineering suggested giving all developers access to all data.</a:t>
            </a:r>
            <a:endParaRPr sz="1200"/>
          </a:p>
          <a:p>
            <a:pPr indent="0" lvl="0" marL="457200" rtl="0" algn="l">
              <a:lnSpc>
                <a:spcPct val="100000"/>
              </a:lnSpc>
              <a:spcBef>
                <a:spcPts val="1200"/>
              </a:spcBef>
              <a:spcAft>
                <a:spcPts val="0"/>
              </a:spcAft>
              <a:buNone/>
            </a:pPr>
            <a:r>
              <a:rPr b="1" lang="en" sz="1200"/>
              <a:t>Benefits</a:t>
            </a:r>
            <a:r>
              <a:rPr lang="en" sz="1200"/>
              <a:t>: is that this makes development easier.</a:t>
            </a:r>
            <a:endParaRPr sz="1200"/>
          </a:p>
          <a:p>
            <a:pPr indent="0" lvl="0" marL="457200" rtl="0" algn="l">
              <a:lnSpc>
                <a:spcPct val="100000"/>
              </a:lnSpc>
              <a:spcBef>
                <a:spcPts val="300"/>
              </a:spcBef>
              <a:spcAft>
                <a:spcPts val="0"/>
              </a:spcAft>
              <a:buNone/>
            </a:pPr>
            <a:r>
              <a:rPr b="1" lang="en" sz="1200"/>
              <a:t>Detractors</a:t>
            </a:r>
            <a:r>
              <a:rPr lang="en" sz="1200"/>
              <a:t>: It allows </a:t>
            </a:r>
            <a:r>
              <a:rPr i="1" lang="en" sz="1200"/>
              <a:t>any</a:t>
            </a:r>
            <a:r>
              <a:rPr lang="en" sz="1200"/>
              <a:t> developer to access </a:t>
            </a:r>
            <a:r>
              <a:rPr i="1" lang="en" sz="1200"/>
              <a:t>any</a:t>
            </a:r>
            <a:r>
              <a:rPr lang="en" sz="1200"/>
              <a:t> user data, including sensitive PII that has nothing to do with their jobs.</a:t>
            </a:r>
            <a:endParaRPr sz="1200"/>
          </a:p>
          <a:p>
            <a:pPr indent="0" lvl="0" marL="457200" rtl="0" algn="l">
              <a:lnSpc>
                <a:spcPct val="100000"/>
              </a:lnSpc>
              <a:spcBef>
                <a:spcPts val="300"/>
              </a:spcBef>
              <a:spcAft>
                <a:spcPts val="0"/>
              </a:spcAft>
              <a:buNone/>
            </a:pPr>
            <a:r>
              <a:rPr b="1" lang="en" sz="1200"/>
              <a:t>Recommended Decisions</a:t>
            </a:r>
            <a:r>
              <a:rPr lang="en" sz="1200"/>
              <a:t>: The business should </a:t>
            </a:r>
            <a:r>
              <a:rPr b="1" lang="en" sz="1200"/>
              <a:t>reject</a:t>
            </a:r>
            <a:r>
              <a:rPr lang="en" sz="1200"/>
              <a:t> on grounds of privacy.</a:t>
            </a:r>
            <a:endParaRPr sz="1200"/>
          </a:p>
          <a:p>
            <a:pPr indent="0" lvl="0" marL="0" rtl="0" algn="l">
              <a:lnSpc>
                <a:spcPct val="100000"/>
              </a:lnSpc>
              <a:spcBef>
                <a:spcPts val="1200"/>
              </a:spcBef>
              <a:spcAft>
                <a:spcPts val="0"/>
              </a:spcAft>
              <a:buClr>
                <a:schemeClr val="dk1"/>
              </a:buClr>
              <a:buSzPts val="1100"/>
              <a:buFont typeface="Arial"/>
              <a:buNone/>
            </a:pPr>
            <a:r>
              <a:rPr lang="en" sz="1200"/>
              <a:t>2. The Director of IT suggested exposing administration servers to the public Internet.</a:t>
            </a:r>
            <a:endParaRPr sz="1200"/>
          </a:p>
          <a:p>
            <a:pPr indent="0" lvl="0" marL="457200" rtl="0" algn="l">
              <a:lnSpc>
                <a:spcPct val="100000"/>
              </a:lnSpc>
              <a:spcBef>
                <a:spcPts val="1200"/>
              </a:spcBef>
              <a:spcAft>
                <a:spcPts val="0"/>
              </a:spcAft>
              <a:buNone/>
            </a:pPr>
            <a:r>
              <a:rPr b="1" lang="en" sz="1200"/>
              <a:t>Benefits</a:t>
            </a:r>
            <a:r>
              <a:rPr lang="en" sz="1200"/>
              <a:t>: Administrators can work from any computer they choose.</a:t>
            </a:r>
            <a:endParaRPr sz="1200"/>
          </a:p>
          <a:p>
            <a:pPr indent="0" lvl="0" marL="457200" rtl="0" algn="l">
              <a:lnSpc>
                <a:spcPct val="100000"/>
              </a:lnSpc>
              <a:spcBef>
                <a:spcPts val="300"/>
              </a:spcBef>
              <a:spcAft>
                <a:spcPts val="0"/>
              </a:spcAft>
              <a:buNone/>
            </a:pPr>
            <a:r>
              <a:rPr b="1" lang="en" sz="1200"/>
              <a:t>Detractors</a:t>
            </a:r>
            <a:r>
              <a:rPr lang="en" sz="1200"/>
              <a:t>: The servers would be publicly accessible, which is obviously unacceptable for a private network.</a:t>
            </a:r>
            <a:endParaRPr sz="1200"/>
          </a:p>
          <a:p>
            <a:pPr indent="0" lvl="0" marL="457200" rtl="0" algn="l">
              <a:lnSpc>
                <a:spcPct val="100000"/>
              </a:lnSpc>
              <a:spcBef>
                <a:spcPts val="300"/>
              </a:spcBef>
              <a:spcAft>
                <a:spcPts val="0"/>
              </a:spcAft>
              <a:buNone/>
            </a:pPr>
            <a:r>
              <a:rPr b="1" lang="en" sz="1200"/>
              <a:t>Recommended Decisions</a:t>
            </a:r>
            <a:r>
              <a:rPr lang="en" sz="1200"/>
              <a:t>: The organization should </a:t>
            </a:r>
            <a:r>
              <a:rPr b="1" lang="en" sz="1200"/>
              <a:t>reject</a:t>
            </a:r>
            <a:r>
              <a:rPr lang="en" sz="1200"/>
              <a:t> this request outright. A VPN would be a better solution to this problem.</a:t>
            </a:r>
            <a:endParaRPr sz="1200"/>
          </a:p>
          <a:p>
            <a:pPr indent="0" lvl="0" marL="0" rtl="0" algn="l">
              <a:lnSpc>
                <a:spcPct val="115000"/>
              </a:lnSpc>
              <a:spcBef>
                <a:spcPts val="1200"/>
              </a:spcBef>
              <a:spcAft>
                <a:spcPts val="0"/>
              </a:spcAft>
              <a:buClr>
                <a:schemeClr val="dk1"/>
              </a:buClr>
              <a:buSzPts val="1100"/>
              <a:buFont typeface="Arial"/>
              <a:buNone/>
            </a:pPr>
            <a:r>
              <a:rPr lang="en" sz="1200">
                <a:latin typeface="Arial"/>
                <a:ea typeface="Arial"/>
                <a:cs typeface="Arial"/>
                <a:sym typeface="Arial"/>
              </a:rPr>
              <a:t>3. An SOC analyst recommended merging all of the company's mail servers into a single server, in order to cut costs and improve SOC efficiency.</a:t>
            </a:r>
            <a:endParaRPr sz="1200">
              <a:latin typeface="Arial"/>
              <a:ea typeface="Arial"/>
              <a:cs typeface="Arial"/>
              <a:sym typeface="Arial"/>
            </a:endParaRPr>
          </a:p>
          <a:p>
            <a:pPr indent="0" lvl="0" marL="457200" rtl="0" algn="l">
              <a:lnSpc>
                <a:spcPct val="115000"/>
              </a:lnSpc>
              <a:spcBef>
                <a:spcPts val="1200"/>
              </a:spcBef>
              <a:spcAft>
                <a:spcPts val="0"/>
              </a:spcAft>
              <a:buNone/>
            </a:pPr>
            <a:r>
              <a:rPr lang="en" sz="1200">
                <a:latin typeface="Arial"/>
                <a:ea typeface="Arial"/>
                <a:cs typeface="Arial"/>
                <a:sym typeface="Arial"/>
              </a:rPr>
              <a:t>If the company has so many emails that it </a:t>
            </a:r>
            <a:r>
              <a:rPr i="1" lang="en" sz="1200">
                <a:latin typeface="Arial"/>
                <a:ea typeface="Arial"/>
                <a:cs typeface="Arial"/>
                <a:sym typeface="Arial"/>
              </a:rPr>
              <a:t>needs</a:t>
            </a:r>
            <a:r>
              <a:rPr lang="en" sz="1200">
                <a:latin typeface="Arial"/>
                <a:ea typeface="Arial"/>
                <a:cs typeface="Arial"/>
                <a:sym typeface="Arial"/>
              </a:rPr>
              <a:t> to maintain multiple servers, this suggestion is obviously not possible. Otherwise, hosting all of the data on a single machine makes sense.</a:t>
            </a:r>
            <a:endParaRPr sz="1200">
              <a:latin typeface="Arial"/>
              <a:ea typeface="Arial"/>
              <a:cs typeface="Arial"/>
              <a:sym typeface="Arial"/>
            </a:endParaRPr>
          </a:p>
          <a:p>
            <a:pPr indent="0" lvl="0" marL="0" rtl="0" algn="l">
              <a:lnSpc>
                <a:spcPct val="100000"/>
              </a:lnSpc>
              <a:spcBef>
                <a:spcPts val="300"/>
              </a:spcBef>
              <a:spcAft>
                <a:spcPts val="0"/>
              </a:spcAft>
              <a:buNone/>
            </a:pPr>
            <a:r>
              <a:t/>
            </a:r>
            <a:endParaRPr sz="1200"/>
          </a:p>
          <a:p>
            <a:pPr indent="0" lvl="0" marL="457200" rtl="0" algn="l">
              <a:lnSpc>
                <a:spcPct val="100000"/>
              </a:lnSpc>
              <a:spcBef>
                <a:spcPts val="300"/>
              </a:spcBef>
              <a:spcAft>
                <a:spcPts val="0"/>
              </a:spcAft>
              <a:buNone/>
            </a:pPr>
            <a:r>
              <a:t/>
            </a:r>
            <a:endParaRPr sz="1200"/>
          </a:p>
          <a:p>
            <a:pPr indent="0" lvl="0" marL="0" rtl="0" algn="l">
              <a:spcBef>
                <a:spcPts val="0"/>
              </a:spcBef>
              <a:spcAft>
                <a:spcPts val="8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12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Culture Framework</a:t>
            </a:r>
            <a:endParaRPr/>
          </a:p>
        </p:txBody>
      </p:sp>
      <p:sp>
        <p:nvSpPr>
          <p:cNvPr id="2259" name="Google Shape;2259;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60" name="Google Shape;2260;p12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1" name="Google Shape;2261;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5" name="Shape 2265"/>
        <p:cNvGrpSpPr/>
        <p:nvPr/>
      </p:nvGrpSpPr>
      <p:grpSpPr>
        <a:xfrm>
          <a:off x="0" y="0"/>
          <a:ext cx="0" cy="0"/>
          <a:chOff x="0" y="0"/>
          <a:chExt cx="0" cy="0"/>
        </a:xfrm>
      </p:grpSpPr>
      <p:sp>
        <p:nvSpPr>
          <p:cNvPr id="2266" name="Google Shape;2266;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Culture</a:t>
            </a:r>
            <a:endParaRPr/>
          </a:p>
        </p:txBody>
      </p:sp>
      <p:sp>
        <p:nvSpPr>
          <p:cNvPr id="2267" name="Google Shape;2267;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Ensuring that developing a strong organizational security posture begins by ensuring employees both </a:t>
            </a:r>
            <a:r>
              <a:rPr i="1" lang="en"/>
              <a:t>consider security important</a:t>
            </a:r>
            <a:r>
              <a:rPr lang="en"/>
              <a:t> and </a:t>
            </a:r>
            <a:r>
              <a:rPr i="1" lang="en"/>
              <a:t>understand the security implications of their decisions</a:t>
            </a:r>
            <a:r>
              <a:rPr lang="en"/>
              <a:t>.</a:t>
            </a:r>
            <a:endParaRPr/>
          </a:p>
        </p:txBody>
      </p:sp>
      <p:sp>
        <p:nvSpPr>
          <p:cNvPr id="2268" name="Google Shape;2268;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9" name="Google Shape;2269;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0" name="Google Shape;2270;p129"/>
          <p:cNvSpPr txBox="1"/>
          <p:nvPr>
            <p:ph idx="3" type="body"/>
          </p:nvPr>
        </p:nvSpPr>
        <p:spPr>
          <a:xfrm>
            <a:off x="175" y="1541475"/>
            <a:ext cx="9144000" cy="336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		</a:t>
            </a:r>
            <a:endParaRPr/>
          </a:p>
          <a:p>
            <a:pPr indent="0" lvl="0" marL="914400" rtl="0" algn="l">
              <a:spcBef>
                <a:spcPts val="800"/>
              </a:spcBef>
              <a:spcAft>
                <a:spcPts val="0"/>
              </a:spcAft>
              <a:buNone/>
            </a:pPr>
            <a:r>
              <a:rPr b="1" lang="en" sz="1600" u="sng"/>
              <a:t>Security culture</a:t>
            </a:r>
            <a:r>
              <a:rPr lang="en" sz="1600"/>
              <a:t> is the way members of an organization think about and approach security issues. When employees are invested in the organization's security and they understand how to "behave securely", the company is said to have a healthy security culture.</a:t>
            </a:r>
            <a:r>
              <a:rPr lang="en" sz="1600">
                <a:solidFill>
                  <a:srgbClr val="24292E"/>
                </a:solidFill>
                <a:highlight>
                  <a:srgbClr val="FFFFFF"/>
                </a:highlight>
              </a:rPr>
              <a:t> </a:t>
            </a:r>
            <a:endParaRPr sz="1600">
              <a:solidFill>
                <a:srgbClr val="24292E"/>
              </a:solidFill>
            </a:endParaRPr>
          </a:p>
          <a:p>
            <a:pPr indent="0" lvl="0" marL="914400" rtl="0" algn="l">
              <a:spcBef>
                <a:spcPts val="800"/>
              </a:spcBef>
              <a:spcAft>
                <a:spcPts val="0"/>
              </a:spcAft>
              <a:buNone/>
            </a:pPr>
            <a:r>
              <a:t/>
            </a:r>
            <a:endParaRPr sz="1200">
              <a:solidFill>
                <a:srgbClr val="24292E"/>
              </a:solidFill>
            </a:endParaRPr>
          </a:p>
          <a:p>
            <a:pPr indent="0" lvl="0" marL="914400" rtl="0" algn="l">
              <a:spcBef>
                <a:spcPts val="800"/>
              </a:spcBef>
              <a:spcAft>
                <a:spcPts val="0"/>
              </a:spcAft>
              <a:buNone/>
            </a:pPr>
            <a:r>
              <a:t/>
            </a:r>
            <a:endParaRPr sz="1200">
              <a:solidFill>
                <a:srgbClr val="24292E"/>
              </a:solidFill>
            </a:endParaRPr>
          </a:p>
          <a:p>
            <a:pPr indent="0" lvl="0" marL="0" rtl="0" algn="l">
              <a:spcBef>
                <a:spcPts val="800"/>
              </a:spcBef>
              <a:spcAft>
                <a:spcPts val="0"/>
              </a:spcAft>
              <a:buNone/>
            </a:pPr>
            <a:r>
              <a:rPr lang="en"/>
              <a:t>The health of an organization's security culture is determined by the following:</a:t>
            </a:r>
            <a:endParaRPr/>
          </a:p>
          <a:p>
            <a:pPr indent="-317500" lvl="0" marL="914400" rtl="0" algn="l">
              <a:lnSpc>
                <a:spcPct val="115000"/>
              </a:lnSpc>
              <a:spcBef>
                <a:spcPts val="800"/>
              </a:spcBef>
              <a:spcAft>
                <a:spcPts val="0"/>
              </a:spcAft>
              <a:buClr>
                <a:srgbClr val="24292E"/>
              </a:buClr>
              <a:buSzPts val="1400"/>
              <a:buFont typeface="Roboto"/>
              <a:buChar char="☐"/>
            </a:pPr>
            <a:r>
              <a:rPr lang="en">
                <a:solidFill>
                  <a:srgbClr val="24292E"/>
                </a:solidFill>
              </a:rPr>
              <a:t>How important its employees consider security</a:t>
            </a:r>
            <a:endParaRPr>
              <a:solidFill>
                <a:srgbClr val="24292E"/>
              </a:solidFill>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rPr>
              <a:t>How aware employees are with common security risks</a:t>
            </a:r>
            <a:endParaRPr>
              <a:solidFill>
                <a:srgbClr val="24292E"/>
              </a:solidFill>
            </a:endParaRPr>
          </a:p>
          <a:p>
            <a:pPr indent="-317500" lvl="0" marL="914400" rtl="0" algn="l">
              <a:lnSpc>
                <a:spcPct val="115000"/>
              </a:lnSpc>
              <a:spcBef>
                <a:spcPts val="0"/>
              </a:spcBef>
              <a:spcAft>
                <a:spcPts val="0"/>
              </a:spcAft>
              <a:buClr>
                <a:srgbClr val="24292E"/>
              </a:buClr>
              <a:buSzPts val="1400"/>
              <a:buFont typeface="Roboto"/>
              <a:buChar char="☐"/>
            </a:pPr>
            <a:r>
              <a:rPr lang="en">
                <a:solidFill>
                  <a:srgbClr val="24292E"/>
                </a:solidFill>
              </a:rPr>
              <a:t>Whether its employees know how to avoid insecure behavior</a:t>
            </a:r>
            <a:endParaRPr>
              <a:solidFill>
                <a:srgbClr val="24292E"/>
              </a:solidFill>
            </a:endParaRPr>
          </a:p>
          <a:p>
            <a:pPr indent="0" lvl="0" marL="457200" rtl="0" algn="l">
              <a:spcBef>
                <a:spcPts val="0"/>
              </a:spcBef>
              <a:spcAft>
                <a:spcPts val="0"/>
              </a:spcAft>
              <a:buNone/>
            </a:pPr>
            <a:r>
              <a:t/>
            </a:r>
            <a:endParaRPr/>
          </a:p>
          <a:p>
            <a:pPr indent="0" lvl="0" marL="0" rtl="0" algn="l">
              <a:spcBef>
                <a:spcPts val="800"/>
              </a:spcBef>
              <a:spcAft>
                <a:spcPts val="800"/>
              </a:spcAft>
              <a:buNone/>
            </a:pPr>
            <a:r>
              <a:t/>
            </a:r>
            <a:endParaRPr/>
          </a:p>
        </p:txBody>
      </p:sp>
      <p:pic>
        <p:nvPicPr>
          <p:cNvPr id="2271" name="Google Shape;2271;p129"/>
          <p:cNvPicPr preferRelativeResize="0"/>
          <p:nvPr/>
        </p:nvPicPr>
        <p:blipFill>
          <a:blip r:embed="rId3">
            <a:alphaModFix/>
          </a:blip>
          <a:stretch>
            <a:fillRect/>
          </a:stretch>
        </p:blipFill>
        <p:spPr>
          <a:xfrm>
            <a:off x="553125" y="1905825"/>
            <a:ext cx="700725" cy="1025174"/>
          </a:xfrm>
          <a:prstGeom prst="rect">
            <a:avLst/>
          </a:prstGeom>
          <a:noFill/>
          <a:ln>
            <a:noFill/>
          </a:ln>
          <a:effectLst>
            <a:outerShdw blurRad="300038" rotWithShape="0" algn="bl" dir="5400000" dist="9525">
              <a:srgbClr val="990000"/>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Google Shape;2276;p130"/>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600"/>
              <a:t>A healthy security culture requires </a:t>
            </a:r>
            <a:r>
              <a:rPr i="1" lang="en" sz="2600">
                <a:latin typeface="Roboto Medium"/>
                <a:ea typeface="Roboto Medium"/>
                <a:cs typeface="Roboto Medium"/>
                <a:sym typeface="Roboto Medium"/>
              </a:rPr>
              <a:t>motivating employees to value security</a:t>
            </a:r>
            <a:r>
              <a:rPr i="1" lang="en" sz="2600"/>
              <a:t>, and </a:t>
            </a:r>
            <a:r>
              <a:rPr i="1" lang="en" sz="2600">
                <a:latin typeface="Roboto Medium"/>
                <a:ea typeface="Roboto Medium"/>
                <a:cs typeface="Roboto Medium"/>
                <a:sym typeface="Roboto Medium"/>
              </a:rPr>
              <a:t>training them on how to avoid insecure behavior</a:t>
            </a:r>
            <a:r>
              <a:rPr i="1" lang="en" sz="2600"/>
              <a:t>.</a:t>
            </a:r>
            <a:endParaRPr i="1" sz="2600"/>
          </a:p>
        </p:txBody>
      </p:sp>
      <p:sp>
        <p:nvSpPr>
          <p:cNvPr id="2277" name="Google Shape;227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8" name="Google Shape;2278;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2" name="Shape 2282"/>
        <p:cNvGrpSpPr/>
        <p:nvPr/>
      </p:nvGrpSpPr>
      <p:grpSpPr>
        <a:xfrm>
          <a:off x="0" y="0"/>
          <a:ext cx="0" cy="0"/>
          <a:chOff x="0" y="0"/>
          <a:chExt cx="0" cy="0"/>
        </a:xfrm>
      </p:grpSpPr>
      <p:sp>
        <p:nvSpPr>
          <p:cNvPr id="2283" name="Google Shape;2283;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Culture Framework Steps</a:t>
            </a:r>
            <a:endParaRPr/>
          </a:p>
        </p:txBody>
      </p:sp>
      <p:sp>
        <p:nvSpPr>
          <p:cNvPr id="2284" name="Google Shape;2284;p131"/>
          <p:cNvSpPr txBox="1"/>
          <p:nvPr>
            <p:ph idx="1" type="subTitle"/>
          </p:nvPr>
        </p:nvSpPr>
        <p:spPr>
          <a:xfrm>
            <a:off x="0" y="623113"/>
            <a:ext cx="9144000" cy="606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t>Security Culture Framework</a:t>
            </a:r>
            <a:r>
              <a:rPr lang="en"/>
              <a:t> identifies problems in an organization’s security culture and develops plans to </a:t>
            </a:r>
            <a:r>
              <a:rPr lang="en"/>
              <a:t>solve</a:t>
            </a:r>
            <a:r>
              <a:rPr lang="en"/>
              <a:t> them with the following steps:</a:t>
            </a:r>
            <a:endParaRPr/>
          </a:p>
        </p:txBody>
      </p:sp>
      <p:sp>
        <p:nvSpPr>
          <p:cNvPr id="2285" name="Google Shape;2285;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6" name="Google Shape;2286;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7" name="Google Shape;2287;p131"/>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000"/>
              <a:t>Measure and Set Goals</a:t>
            </a:r>
            <a:endParaRPr/>
          </a:p>
        </p:txBody>
      </p:sp>
      <p:sp>
        <p:nvSpPr>
          <p:cNvPr id="2288" name="Google Shape;2288;p131"/>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000"/>
              <a:t>Involve the Right People</a:t>
            </a:r>
            <a:endParaRPr sz="2000"/>
          </a:p>
        </p:txBody>
      </p:sp>
      <p:sp>
        <p:nvSpPr>
          <p:cNvPr id="2289" name="Google Shape;2289;p131"/>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000"/>
              <a:t>Create an Action Plan </a:t>
            </a:r>
            <a:endParaRPr sz="2000"/>
          </a:p>
        </p:txBody>
      </p:sp>
      <p:sp>
        <p:nvSpPr>
          <p:cNvPr id="2290" name="Google Shape;2290;p131"/>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000"/>
              <a:t>Execute the Plan </a:t>
            </a:r>
            <a:endParaRPr sz="2000"/>
          </a:p>
        </p:txBody>
      </p:sp>
      <p:sp>
        <p:nvSpPr>
          <p:cNvPr id="2291" name="Google Shape;2291;p131"/>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2000"/>
              <a:t>Measure Change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105"/>
          <p:cNvSpPr txBox="1"/>
          <p:nvPr>
            <p:ph type="title"/>
          </p:nvPr>
        </p:nvSpPr>
        <p:spPr>
          <a:xfrm>
            <a:off x="274350" y="19863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Security Aligning with an Organization </a:t>
            </a:r>
            <a:endParaRPr>
              <a:latin typeface="Roboto Mono"/>
              <a:ea typeface="Roboto Mono"/>
              <a:cs typeface="Roboto Mono"/>
              <a:sym typeface="Roboto Mono"/>
            </a:endParaRPr>
          </a:p>
        </p:txBody>
      </p:sp>
      <p:sp>
        <p:nvSpPr>
          <p:cNvPr id="2049" name="Google Shape;2049;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0" name="Google Shape;2050;p10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1" name="Google Shape;2051;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5" name="Shape 2295"/>
        <p:cNvGrpSpPr/>
        <p:nvPr/>
      </p:nvGrpSpPr>
      <p:grpSpPr>
        <a:xfrm>
          <a:off x="0" y="0"/>
          <a:ext cx="0" cy="0"/>
          <a:chOff x="0" y="0"/>
          <a:chExt cx="0" cy="0"/>
        </a:xfrm>
      </p:grpSpPr>
      <p:sp>
        <p:nvSpPr>
          <p:cNvPr id="2296" name="Google Shape;2296;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Applying the Framework: </a:t>
            </a:r>
            <a:r>
              <a:rPr lang="en"/>
              <a:t>Security Scenario</a:t>
            </a:r>
            <a:endParaRPr/>
          </a:p>
        </p:txBody>
      </p:sp>
      <p:sp>
        <p:nvSpPr>
          <p:cNvPr id="2297" name="Google Shape;2297;p132"/>
          <p:cNvSpPr txBox="1"/>
          <p:nvPr>
            <p:ph idx="1" type="subTitle"/>
          </p:nvPr>
        </p:nvSpPr>
        <p:spPr>
          <a:xfrm>
            <a:off x="0" y="675975"/>
            <a:ext cx="5040900" cy="4129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latin typeface="Nunito"/>
                <a:ea typeface="Nunito"/>
                <a:cs typeface="Nunito"/>
                <a:sym typeface="Nunito"/>
              </a:rPr>
              <a:t>Employees are receiving emails to their company email address from external sources. </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0" lvl="0" marL="0" rtl="0" algn="l">
              <a:spcBef>
                <a:spcPts val="0"/>
              </a:spcBef>
              <a:spcAft>
                <a:spcPts val="0"/>
              </a:spcAft>
              <a:buNone/>
            </a:pPr>
            <a:r>
              <a:rPr lang="en" sz="2000">
                <a:latin typeface="Nunito"/>
                <a:ea typeface="Nunito"/>
                <a:cs typeface="Nunito"/>
                <a:sym typeface="Nunito"/>
              </a:rPr>
              <a:t>The employees are then clicking on links and downloading attachments in these emails. </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0" lvl="0" marL="0" rtl="0" algn="l">
              <a:spcBef>
                <a:spcPts val="0"/>
              </a:spcBef>
              <a:spcAft>
                <a:spcPts val="0"/>
              </a:spcAft>
              <a:buNone/>
            </a:pPr>
            <a:r>
              <a:rPr lang="en" sz="2000">
                <a:latin typeface="Nunito"/>
                <a:ea typeface="Nunito"/>
                <a:cs typeface="Nunito"/>
                <a:sym typeface="Nunito"/>
              </a:rPr>
              <a:t>The security team at the organization has determined that the links/downloads in many of these emails have been determined to contain malware.</a:t>
            </a:r>
            <a:endParaRPr sz="2000">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298" name="Google Shape;229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99" name="Google Shape;2299;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00" name="Google Shape;2300;p132"/>
          <p:cNvPicPr preferRelativeResize="0"/>
          <p:nvPr/>
        </p:nvPicPr>
        <p:blipFill>
          <a:blip r:embed="rId3">
            <a:alphaModFix/>
          </a:blip>
          <a:stretch>
            <a:fillRect/>
          </a:stretch>
        </p:blipFill>
        <p:spPr>
          <a:xfrm>
            <a:off x="4706375" y="1059851"/>
            <a:ext cx="4163299" cy="333065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4" name="Shape 2304"/>
        <p:cNvGrpSpPr/>
        <p:nvPr/>
      </p:nvGrpSpPr>
      <p:grpSpPr>
        <a:xfrm>
          <a:off x="0" y="0"/>
          <a:ext cx="0" cy="0"/>
          <a:chOff x="0" y="0"/>
          <a:chExt cx="0" cy="0"/>
        </a:xfrm>
      </p:grpSpPr>
      <p:sp>
        <p:nvSpPr>
          <p:cNvPr id="2305" name="Google Shape;2305;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1: Measure and Set Goals</a:t>
            </a:r>
            <a:endParaRPr>
              <a:solidFill>
                <a:schemeClr val="dk1"/>
              </a:solidFill>
            </a:endParaRPr>
          </a:p>
        </p:txBody>
      </p:sp>
      <p:sp>
        <p:nvSpPr>
          <p:cNvPr id="2306" name="Google Shape;2306;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Begin by hiring a pentester to run a phishing campaign against your organization. They will send malicious files to everyone in the organization, and keep track of who downloads them.</a:t>
            </a:r>
            <a:endParaRPr sz="1600"/>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307" name="Google Shape;230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308" name="Google Shape;2308;p133"/>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2309" name="Google Shape;2309;p133"/>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cxnSp>
        <p:nvCxnSpPr>
          <p:cNvPr id="2310" name="Google Shape;2310;p133"/>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2311" name="Google Shape;2311;p133"/>
          <p:cNvCxnSpPr/>
          <p:nvPr/>
        </p:nvCxnSpPr>
        <p:spPr>
          <a:xfrm rot="10800000">
            <a:off x="457250" y="3446450"/>
            <a:ext cx="3031500" cy="0"/>
          </a:xfrm>
          <a:prstGeom prst="straightConnector1">
            <a:avLst/>
          </a:prstGeom>
          <a:noFill/>
          <a:ln cap="flat" cmpd="sng" w="9525">
            <a:solidFill>
              <a:srgbClr val="A9B7C0"/>
            </a:solidFill>
            <a:prstDash val="solid"/>
            <a:round/>
            <a:headEnd len="sm" w="sm" type="none"/>
            <a:tailEnd len="sm" w="sm" type="none"/>
          </a:ln>
        </p:spPr>
      </p:cxnSp>
      <p:cxnSp>
        <p:nvCxnSpPr>
          <p:cNvPr id="2312" name="Google Shape;2312;p133"/>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2313" name="Google Shape;2313;p133"/>
          <p:cNvSpPr/>
          <p:nvPr/>
        </p:nvSpPr>
        <p:spPr>
          <a:xfrm rot="-4979340">
            <a:off x="3196687" y="1456287"/>
            <a:ext cx="2767493" cy="2771887"/>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3"/>
          <p:cNvSpPr/>
          <p:nvPr/>
        </p:nvSpPr>
        <p:spPr>
          <a:xfrm rot="7923045">
            <a:off x="3174958" y="1453927"/>
            <a:ext cx="2774756" cy="2775201"/>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3"/>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3"/>
          <p:cNvSpPr/>
          <p:nvPr/>
        </p:nvSpPr>
        <p:spPr>
          <a:xfrm rot="4022619">
            <a:off x="5320201" y="2220795"/>
            <a:ext cx="577648" cy="579030"/>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3"/>
          <p:cNvSpPr/>
          <p:nvPr/>
        </p:nvSpPr>
        <p:spPr>
          <a:xfrm rot="-6818172">
            <a:off x="5317472" y="2211275"/>
            <a:ext cx="577660" cy="578915"/>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33"/>
          <p:cNvSpPr/>
          <p:nvPr/>
        </p:nvSpPr>
        <p:spPr>
          <a:xfrm rot="-9361798">
            <a:off x="3184638" y="1447961"/>
            <a:ext cx="2776555" cy="2773451"/>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3"/>
          <p:cNvSpPr/>
          <p:nvPr/>
        </p:nvSpPr>
        <p:spPr>
          <a:xfrm rot="-8939422">
            <a:off x="3649612" y="3442339"/>
            <a:ext cx="578242" cy="578192"/>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3"/>
          <p:cNvSpPr/>
          <p:nvPr/>
        </p:nvSpPr>
        <p:spPr>
          <a:xfrm rot="1821421">
            <a:off x="3649857" y="3442103"/>
            <a:ext cx="578171" cy="578109"/>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3"/>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3"/>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33"/>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33"/>
          <p:cNvSpPr/>
          <p:nvPr/>
        </p:nvSpPr>
        <p:spPr>
          <a:xfrm rot="8347474">
            <a:off x="4931456" y="3431417"/>
            <a:ext cx="578072" cy="578435"/>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3"/>
          <p:cNvSpPr/>
          <p:nvPr/>
        </p:nvSpPr>
        <p:spPr>
          <a:xfrm rot="-2492975">
            <a:off x="4931530" y="3431343"/>
            <a:ext cx="578047" cy="578644"/>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3"/>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3"/>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3"/>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329" name="Google Shape;2329;p133"/>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330" name="Google Shape;2330;p133"/>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02</a:t>
            </a:r>
            <a:endParaRPr b="1" sz="1600">
              <a:solidFill>
                <a:srgbClr val="A9B7C0"/>
              </a:solidFill>
              <a:latin typeface="Roboto"/>
              <a:ea typeface="Roboto"/>
              <a:cs typeface="Roboto"/>
              <a:sym typeface="Roboto"/>
            </a:endParaRPr>
          </a:p>
        </p:txBody>
      </p:sp>
      <p:sp>
        <p:nvSpPr>
          <p:cNvPr id="2331" name="Google Shape;2331;p133"/>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332" name="Google Shape;2332;p133"/>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04</a:t>
            </a:r>
            <a:endParaRPr b="1" sz="1600">
              <a:solidFill>
                <a:srgbClr val="A9B7C0"/>
              </a:solidFill>
              <a:latin typeface="Roboto"/>
              <a:ea typeface="Roboto"/>
              <a:cs typeface="Roboto"/>
              <a:sym typeface="Roboto"/>
            </a:endParaRPr>
          </a:p>
        </p:txBody>
      </p:sp>
      <p:sp>
        <p:nvSpPr>
          <p:cNvPr id="2333" name="Google Shape;2333;p133"/>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indent="0" lvl="0" marL="0" rtl="0" algn="l">
              <a:spcBef>
                <a:spcPts val="1600"/>
              </a:spcBef>
              <a:spcAft>
                <a:spcPts val="0"/>
              </a:spcAft>
              <a:buNone/>
            </a:pPr>
            <a:r>
              <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334" name="Google Shape;2334;p133"/>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Execute the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335" name="Google Shape;2335;p133"/>
          <p:cNvSpPr txBox="1"/>
          <p:nvPr/>
        </p:nvSpPr>
        <p:spPr>
          <a:xfrm>
            <a:off x="0" y="2078050"/>
            <a:ext cx="2779800" cy="1234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a:latin typeface="Roboto"/>
                <a:ea typeface="Roboto"/>
                <a:cs typeface="Roboto"/>
                <a:sym typeface="Roboto"/>
              </a:rPr>
              <a:t>Measure and Set Goals</a:t>
            </a:r>
            <a:r>
              <a:rPr b="1" lang="en">
                <a:latin typeface="Roboto"/>
                <a:ea typeface="Roboto"/>
                <a:cs typeface="Roboto"/>
                <a:sym typeface="Roboto"/>
              </a:rPr>
              <a:t>: </a:t>
            </a:r>
            <a:br>
              <a:rPr b="1" lang="en" sz="1200">
                <a:latin typeface="Roboto"/>
                <a:ea typeface="Roboto"/>
                <a:cs typeface="Roboto"/>
                <a:sym typeface="Roboto"/>
              </a:rPr>
            </a:br>
            <a:r>
              <a:rPr lang="en" sz="1200">
                <a:latin typeface="Roboto"/>
                <a:ea typeface="Roboto"/>
                <a:cs typeface="Roboto"/>
                <a:sym typeface="Roboto"/>
              </a:rPr>
              <a:t>Use this data to determine two things: What percentage of employees download the files and exactly who downloads them.</a:t>
            </a:r>
            <a:endParaRPr sz="1200">
              <a:latin typeface="Roboto"/>
              <a:ea typeface="Roboto"/>
              <a:cs typeface="Roboto"/>
              <a:sym typeface="Roboto"/>
            </a:endParaRPr>
          </a:p>
        </p:txBody>
      </p:sp>
      <p:sp>
        <p:nvSpPr>
          <p:cNvPr id="2336" name="Google Shape;2336;p133"/>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sz="1000">
                <a:solidFill>
                  <a:srgbClr val="A9B7C0"/>
                </a:solidFill>
                <a:latin typeface="Roboto"/>
                <a:ea typeface="Roboto"/>
                <a:cs typeface="Roboto"/>
                <a:sym typeface="Roboto"/>
              </a:rPr>
              <a:t>Involve</a:t>
            </a:r>
            <a:r>
              <a:rPr b="1" lang="en" sz="1000">
                <a:solidFill>
                  <a:srgbClr val="A9B7C0"/>
                </a:solidFill>
                <a:latin typeface="Roboto"/>
                <a:ea typeface="Roboto"/>
                <a:cs typeface="Roboto"/>
                <a:sym typeface="Roboto"/>
              </a:rPr>
              <a:t> the Right People</a:t>
            </a:r>
            <a:br>
              <a:rPr b="1" lang="en" sz="1000">
                <a:solidFill>
                  <a:srgbClr val="A9B7C0"/>
                </a:solidFill>
                <a:latin typeface="Roboto"/>
                <a:ea typeface="Roboto"/>
                <a:cs typeface="Roboto"/>
                <a:sym typeface="Roboto"/>
              </a:rPr>
            </a:br>
            <a:endParaRPr b="1" sz="800">
              <a:solidFill>
                <a:srgbClr val="A9B7C0"/>
              </a:solidFill>
              <a:latin typeface="Roboto"/>
              <a:ea typeface="Roboto"/>
              <a:cs typeface="Roboto"/>
              <a:sym typeface="Roboto"/>
            </a:endParaRPr>
          </a:p>
        </p:txBody>
      </p:sp>
      <p:sp>
        <p:nvSpPr>
          <p:cNvPr id="2337" name="Google Shape;2337;p133"/>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Create an Action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338" name="Google Shape;2338;p133"/>
          <p:cNvSpPr txBox="1"/>
          <p:nvPr/>
        </p:nvSpPr>
        <p:spPr>
          <a:xfrm>
            <a:off x="457250" y="1706850"/>
            <a:ext cx="2980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Set a Goal of 5% click rate. </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2" name="Shape 2342"/>
        <p:cNvGrpSpPr/>
        <p:nvPr/>
      </p:nvGrpSpPr>
      <p:grpSpPr>
        <a:xfrm>
          <a:off x="0" y="0"/>
          <a:ext cx="0" cy="0"/>
          <a:chOff x="0" y="0"/>
          <a:chExt cx="0" cy="0"/>
        </a:xfrm>
      </p:grpSpPr>
      <p:cxnSp>
        <p:nvCxnSpPr>
          <p:cNvPr id="2343" name="Google Shape;2343;p134"/>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sp>
        <p:nvSpPr>
          <p:cNvPr id="2344" name="Google Shape;2344;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Involve the Right People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345" name="Google Shape;2345;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Since this training will affect all members of the organization, you decide to inform the executive team about the problem and your decision to implement training.</a:t>
            </a:r>
            <a:endParaRPr sz="1600"/>
          </a:p>
        </p:txBody>
      </p:sp>
      <p:sp>
        <p:nvSpPr>
          <p:cNvPr id="2346" name="Google Shape;234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347" name="Google Shape;2347;p134"/>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2348" name="Google Shape;2348;p134"/>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cxnSp>
        <p:nvCxnSpPr>
          <p:cNvPr id="2349" name="Google Shape;2349;p134"/>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2350" name="Google Shape;2350;p134"/>
          <p:cNvSpPr/>
          <p:nvPr/>
        </p:nvSpPr>
        <p:spPr>
          <a:xfrm rot="-4979340">
            <a:off x="3196687" y="1456287"/>
            <a:ext cx="2767493" cy="2771887"/>
          </a:xfrm>
          <a:prstGeom prst="blockArc">
            <a:avLst>
              <a:gd fmla="val 12602522" name="adj1"/>
              <a:gd fmla="val 16867657" name="adj2"/>
              <a:gd fmla="val 20844"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4"/>
          <p:cNvSpPr/>
          <p:nvPr/>
        </p:nvSpPr>
        <p:spPr>
          <a:xfrm rot="7923045">
            <a:off x="3174958" y="1453927"/>
            <a:ext cx="2774756" cy="2775201"/>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4"/>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4"/>
          <p:cNvSpPr/>
          <p:nvPr/>
        </p:nvSpPr>
        <p:spPr>
          <a:xfrm rot="4022619">
            <a:off x="5320201" y="2220795"/>
            <a:ext cx="577648" cy="579030"/>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4"/>
          <p:cNvSpPr/>
          <p:nvPr/>
        </p:nvSpPr>
        <p:spPr>
          <a:xfrm rot="-6818172">
            <a:off x="5317472" y="2211275"/>
            <a:ext cx="577660" cy="578915"/>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4"/>
          <p:cNvSpPr/>
          <p:nvPr/>
        </p:nvSpPr>
        <p:spPr>
          <a:xfrm rot="-9361798">
            <a:off x="3184638" y="1447961"/>
            <a:ext cx="2776555" cy="2773451"/>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4"/>
          <p:cNvSpPr/>
          <p:nvPr/>
        </p:nvSpPr>
        <p:spPr>
          <a:xfrm rot="-8939422">
            <a:off x="3649612" y="3442339"/>
            <a:ext cx="578242" cy="578192"/>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4"/>
          <p:cNvSpPr/>
          <p:nvPr/>
        </p:nvSpPr>
        <p:spPr>
          <a:xfrm rot="1821421">
            <a:off x="3649857" y="3442103"/>
            <a:ext cx="578171" cy="578109"/>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4"/>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4"/>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4"/>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4"/>
          <p:cNvSpPr/>
          <p:nvPr/>
        </p:nvSpPr>
        <p:spPr>
          <a:xfrm rot="8347474">
            <a:off x="4931456" y="3431417"/>
            <a:ext cx="578072" cy="578435"/>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4"/>
          <p:cNvSpPr/>
          <p:nvPr/>
        </p:nvSpPr>
        <p:spPr>
          <a:xfrm rot="-2492975">
            <a:off x="4931530" y="3431343"/>
            <a:ext cx="578047" cy="578644"/>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4"/>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4"/>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4"/>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366" name="Google Shape;2366;p134"/>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367" name="Google Shape;2367;p134"/>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368" name="Google Shape;2368;p134"/>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369" name="Google Shape;2369;p134"/>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04</a:t>
            </a:r>
            <a:endParaRPr b="1" sz="1600">
              <a:solidFill>
                <a:srgbClr val="A9B7C0"/>
              </a:solidFill>
              <a:latin typeface="Roboto"/>
              <a:ea typeface="Roboto"/>
              <a:cs typeface="Roboto"/>
              <a:sym typeface="Roboto"/>
            </a:endParaRPr>
          </a:p>
        </p:txBody>
      </p:sp>
      <p:sp>
        <p:nvSpPr>
          <p:cNvPr id="2370" name="Google Shape;2370;p134"/>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a:solidFill>
                  <a:schemeClr val="dk1"/>
                </a:solidFill>
                <a:latin typeface="Roboto"/>
                <a:ea typeface="Roboto"/>
                <a:cs typeface="Roboto"/>
                <a:sym typeface="Roboto"/>
              </a:rPr>
              <a:t>Measure and Set Goals: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Use this data to determine two things: What percentage of employees download the files and exactly who downloads them.</a:t>
            </a:r>
            <a:endParaRPr sz="1000">
              <a:latin typeface="Roboto"/>
              <a:ea typeface="Roboto"/>
              <a:cs typeface="Roboto"/>
              <a:sym typeface="Roboto"/>
            </a:endParaRPr>
          </a:p>
        </p:txBody>
      </p:sp>
      <p:sp>
        <p:nvSpPr>
          <p:cNvPr id="2371" name="Google Shape;2371;p134"/>
          <p:cNvSpPr txBox="1"/>
          <p:nvPr/>
        </p:nvSpPr>
        <p:spPr>
          <a:xfrm>
            <a:off x="0" y="3449650"/>
            <a:ext cx="2809500" cy="12987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Involve the Right People:</a:t>
            </a:r>
            <a:r>
              <a:rPr b="1" lang="en">
                <a:solidFill>
                  <a:schemeClr val="dk1"/>
                </a:solidFill>
                <a:latin typeface="Roboto"/>
                <a:ea typeface="Roboto"/>
                <a:cs typeface="Roboto"/>
                <a:sym typeface="Roboto"/>
              </a:rPr>
              <a:t>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Likely inform at least the </a:t>
            </a:r>
            <a:r>
              <a:rPr b="1" lang="en" sz="1200">
                <a:solidFill>
                  <a:schemeClr val="dk1"/>
                </a:solidFill>
                <a:latin typeface="Roboto"/>
                <a:ea typeface="Roboto"/>
                <a:cs typeface="Roboto"/>
                <a:sym typeface="Roboto"/>
              </a:rPr>
              <a:t>CEO and/or CIO</a:t>
            </a: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 Head of HR</a:t>
            </a:r>
            <a:r>
              <a:rPr lang="en" sz="1200">
                <a:solidFill>
                  <a:schemeClr val="dk1"/>
                </a:solidFill>
                <a:latin typeface="Roboto"/>
                <a:ea typeface="Roboto"/>
                <a:cs typeface="Roboto"/>
                <a:sym typeface="Roboto"/>
              </a:rPr>
              <a:t>, plus whomever is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cxnSp>
        <p:nvCxnSpPr>
          <p:cNvPr id="2372" name="Google Shape;2372;p134"/>
          <p:cNvCxnSpPr/>
          <p:nvPr/>
        </p:nvCxnSpPr>
        <p:spPr>
          <a:xfrm rot="10800000">
            <a:off x="4984248" y="3979850"/>
            <a:ext cx="3231900" cy="0"/>
          </a:xfrm>
          <a:prstGeom prst="straightConnector1">
            <a:avLst/>
          </a:prstGeom>
          <a:noFill/>
          <a:ln cap="flat" cmpd="sng" w="9525">
            <a:solidFill>
              <a:srgbClr val="A9B7C0"/>
            </a:solidFill>
            <a:prstDash val="solid"/>
            <a:round/>
            <a:headEnd len="sm" w="sm" type="none"/>
            <a:tailEnd len="sm" w="sm" type="none"/>
          </a:ln>
        </p:spPr>
      </p:cxnSp>
      <p:sp>
        <p:nvSpPr>
          <p:cNvPr id="2373" name="Google Shape;2373;p134"/>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indent="0" lvl="0" marL="0" rtl="0" algn="l">
              <a:spcBef>
                <a:spcPts val="1600"/>
              </a:spcBef>
              <a:spcAft>
                <a:spcPts val="0"/>
              </a:spcAft>
              <a:buNone/>
            </a:pPr>
            <a:r>
              <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374" name="Google Shape;2374;p134"/>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Execute the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375" name="Google Shape;2375;p134"/>
          <p:cNvSpPr txBox="1"/>
          <p:nvPr/>
        </p:nvSpPr>
        <p:spPr>
          <a:xfrm>
            <a:off x="5715000" y="39830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Create an Action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9" name="Shape 2379"/>
        <p:cNvGrpSpPr/>
        <p:nvPr/>
      </p:nvGrpSpPr>
      <p:grpSpPr>
        <a:xfrm>
          <a:off x="0" y="0"/>
          <a:ext cx="0" cy="0"/>
          <a:chOff x="0" y="0"/>
          <a:chExt cx="0" cy="0"/>
        </a:xfrm>
      </p:grpSpPr>
      <p:cxnSp>
        <p:nvCxnSpPr>
          <p:cNvPr id="2380" name="Google Shape;2380;p135"/>
          <p:cNvCxnSpPr/>
          <p:nvPr/>
        </p:nvCxnSpPr>
        <p:spPr>
          <a:xfrm rot="10800000">
            <a:off x="5598648" y="2760650"/>
            <a:ext cx="2617500" cy="0"/>
          </a:xfrm>
          <a:prstGeom prst="straightConnector1">
            <a:avLst/>
          </a:prstGeom>
          <a:noFill/>
          <a:ln cap="flat" cmpd="sng" w="9525">
            <a:solidFill>
              <a:srgbClr val="A9B7C0"/>
            </a:solidFill>
            <a:prstDash val="solid"/>
            <a:round/>
            <a:headEnd len="sm" w="sm" type="none"/>
            <a:tailEnd len="sm" w="sm" type="none"/>
          </a:ln>
        </p:spPr>
      </p:cxnSp>
      <p:sp>
        <p:nvSpPr>
          <p:cNvPr id="2381" name="Google Shape;2381;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3: Create an Action Plan</a:t>
            </a:r>
            <a:endParaRPr>
              <a:solidFill>
                <a:schemeClr val="dk1"/>
              </a:solidFill>
            </a:endParaRPr>
          </a:p>
        </p:txBody>
      </p:sp>
      <p:sp>
        <p:nvSpPr>
          <p:cNvPr id="2382" name="Google Shape;2382;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After getting clearance to run the training, plan to deliver an annual Cybersecurity Awareness Training event</a:t>
            </a:r>
            <a:endParaRPr/>
          </a:p>
          <a:p>
            <a:pPr indent="0" lvl="0" marL="0" rtl="0" algn="l">
              <a:spcBef>
                <a:spcPts val="0"/>
              </a:spcBef>
              <a:spcAft>
                <a:spcPts val="0"/>
              </a:spcAft>
              <a:buNone/>
            </a:pPr>
            <a:r>
              <a:t/>
            </a:r>
            <a:endParaRPr>
              <a:solidFill>
                <a:schemeClr val="dk1"/>
              </a:solidFill>
            </a:endParaRPr>
          </a:p>
        </p:txBody>
      </p:sp>
      <p:sp>
        <p:nvSpPr>
          <p:cNvPr id="2383" name="Google Shape;2383;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384" name="Google Shape;2384;p135"/>
          <p:cNvCxnSpPr/>
          <p:nvPr/>
        </p:nvCxnSpPr>
        <p:spPr>
          <a:xfrm rot="10800000">
            <a:off x="4984248" y="3979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2385" name="Google Shape;2385;p135"/>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cxnSp>
        <p:nvCxnSpPr>
          <p:cNvPr id="2386" name="Google Shape;2386;p135"/>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cxnSp>
        <p:nvCxnSpPr>
          <p:cNvPr id="2387" name="Google Shape;2387;p135"/>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2388" name="Google Shape;2388;p135"/>
          <p:cNvSpPr/>
          <p:nvPr/>
        </p:nvSpPr>
        <p:spPr>
          <a:xfrm rot="-4979340">
            <a:off x="3196687" y="1456287"/>
            <a:ext cx="2767493" cy="2771887"/>
          </a:xfrm>
          <a:prstGeom prst="blockArc">
            <a:avLst>
              <a:gd fmla="val 12602522" name="adj1"/>
              <a:gd fmla="val 16867657" name="adj2"/>
              <a:gd fmla="val 20844"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5"/>
          <p:cNvSpPr/>
          <p:nvPr/>
        </p:nvSpPr>
        <p:spPr>
          <a:xfrm rot="7923045">
            <a:off x="3174958" y="1453927"/>
            <a:ext cx="2774756" cy="2775201"/>
          </a:xfrm>
          <a:prstGeom prst="blockArc">
            <a:avLst>
              <a:gd fmla="val 12602522" name="adj1"/>
              <a:gd fmla="val 16867657" name="adj2"/>
              <a:gd fmla="val 20844"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5"/>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5"/>
          <p:cNvSpPr/>
          <p:nvPr/>
        </p:nvSpPr>
        <p:spPr>
          <a:xfrm rot="4022619">
            <a:off x="5320201" y="2220795"/>
            <a:ext cx="577648" cy="579030"/>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5"/>
          <p:cNvSpPr/>
          <p:nvPr/>
        </p:nvSpPr>
        <p:spPr>
          <a:xfrm rot="-6818172">
            <a:off x="5317472" y="2211275"/>
            <a:ext cx="577660" cy="578915"/>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5"/>
          <p:cNvSpPr/>
          <p:nvPr/>
        </p:nvSpPr>
        <p:spPr>
          <a:xfrm rot="-9361798">
            <a:off x="3184638" y="1447961"/>
            <a:ext cx="2776555" cy="2773451"/>
          </a:xfrm>
          <a:prstGeom prst="blockArc">
            <a:avLst>
              <a:gd fmla="val 12602522" name="adj1"/>
              <a:gd fmla="val 16867657" name="adj2"/>
              <a:gd fmla="val 20844"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5"/>
          <p:cNvSpPr/>
          <p:nvPr/>
        </p:nvSpPr>
        <p:spPr>
          <a:xfrm rot="-8939422">
            <a:off x="3649612" y="3442339"/>
            <a:ext cx="578242" cy="578192"/>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5"/>
          <p:cNvSpPr/>
          <p:nvPr/>
        </p:nvSpPr>
        <p:spPr>
          <a:xfrm rot="1821421">
            <a:off x="3649857" y="3442103"/>
            <a:ext cx="578171" cy="578109"/>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5"/>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35"/>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5"/>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5"/>
          <p:cNvSpPr/>
          <p:nvPr/>
        </p:nvSpPr>
        <p:spPr>
          <a:xfrm rot="8347474">
            <a:off x="4931456" y="3431417"/>
            <a:ext cx="578072" cy="578435"/>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5"/>
          <p:cNvSpPr/>
          <p:nvPr/>
        </p:nvSpPr>
        <p:spPr>
          <a:xfrm rot="-2492975">
            <a:off x="4931530" y="3431343"/>
            <a:ext cx="578047" cy="578644"/>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5"/>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5"/>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5"/>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404" name="Google Shape;2404;p135"/>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405" name="Google Shape;2405;p135"/>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406" name="Google Shape;2406;p135"/>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407" name="Google Shape;2407;p135"/>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04</a:t>
            </a:r>
            <a:endParaRPr b="1" sz="1600">
              <a:solidFill>
                <a:srgbClr val="A9B7C0"/>
              </a:solidFill>
              <a:latin typeface="Roboto"/>
              <a:ea typeface="Roboto"/>
              <a:cs typeface="Roboto"/>
              <a:sym typeface="Roboto"/>
            </a:endParaRPr>
          </a:p>
        </p:txBody>
      </p:sp>
      <p:sp>
        <p:nvSpPr>
          <p:cNvPr id="2408" name="Google Shape;2408;p135"/>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Measure and Set Goals: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Use this data to determine two things: What percentage of employees download the files and exactly who downloads them.</a:t>
            </a:r>
            <a:r>
              <a:rPr lang="en" sz="1000">
                <a:latin typeface="Roboto"/>
                <a:ea typeface="Roboto"/>
                <a:cs typeface="Roboto"/>
                <a:sym typeface="Roboto"/>
              </a:rPr>
              <a:t> </a:t>
            </a:r>
            <a:endParaRPr sz="1000">
              <a:latin typeface="Roboto"/>
              <a:ea typeface="Roboto"/>
              <a:cs typeface="Roboto"/>
              <a:sym typeface="Roboto"/>
            </a:endParaRPr>
          </a:p>
        </p:txBody>
      </p:sp>
      <p:sp>
        <p:nvSpPr>
          <p:cNvPr id="2409" name="Google Shape;2409;p135"/>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Involve the Right People: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Likely inform at least the </a:t>
            </a:r>
            <a:r>
              <a:rPr b="1" lang="en" sz="1200">
                <a:solidFill>
                  <a:schemeClr val="dk1"/>
                </a:solidFill>
                <a:latin typeface="Roboto"/>
                <a:ea typeface="Roboto"/>
                <a:cs typeface="Roboto"/>
                <a:sym typeface="Roboto"/>
              </a:rPr>
              <a:t>CEO and/or CIO</a:t>
            </a: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 Head of HR</a:t>
            </a:r>
            <a:r>
              <a:rPr lang="en" sz="1200">
                <a:solidFill>
                  <a:schemeClr val="dk1"/>
                </a:solidFill>
                <a:latin typeface="Roboto"/>
                <a:ea typeface="Roboto"/>
                <a:cs typeface="Roboto"/>
                <a:sym typeface="Roboto"/>
              </a:rPr>
              <a:t>, plus whomever is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0"/>
              </a:spcAft>
              <a:buNone/>
            </a:pPr>
            <a:r>
              <a:t/>
            </a:r>
            <a:endParaRPr b="1" sz="10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410" name="Google Shape;2410;p135"/>
          <p:cNvSpPr txBox="1"/>
          <p:nvPr/>
        </p:nvSpPr>
        <p:spPr>
          <a:xfrm>
            <a:off x="5715000" y="3906850"/>
            <a:ext cx="3407700" cy="9441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Training will cover: Dangers of Malware + How Malware can spread through  phishing and vishing</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sp>
        <p:nvSpPr>
          <p:cNvPr id="2411" name="Google Shape;2411;p135"/>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indent="0" lvl="0" marL="0" rtl="0" algn="l">
              <a:spcBef>
                <a:spcPts val="1600"/>
              </a:spcBef>
              <a:spcAft>
                <a:spcPts val="0"/>
              </a:spcAft>
              <a:buNone/>
            </a:pPr>
            <a:r>
              <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
        <p:nvSpPr>
          <p:cNvPr id="2412" name="Google Shape;2412;p135"/>
          <p:cNvSpPr txBox="1"/>
          <p:nvPr/>
        </p:nvSpPr>
        <p:spPr>
          <a:xfrm>
            <a:off x="5715000" y="2763850"/>
            <a:ext cx="27246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sz="1000">
                <a:solidFill>
                  <a:srgbClr val="A9B7C0"/>
                </a:solidFill>
                <a:latin typeface="Roboto"/>
                <a:ea typeface="Roboto"/>
                <a:cs typeface="Roboto"/>
                <a:sym typeface="Roboto"/>
              </a:rPr>
              <a:t>Execute the Plan</a:t>
            </a:r>
            <a:endParaRPr b="1" sz="800">
              <a:solidFill>
                <a:srgbClr val="A9B7C0"/>
              </a:solidFill>
              <a:latin typeface="Roboto"/>
              <a:ea typeface="Roboto"/>
              <a:cs typeface="Roboto"/>
              <a:sym typeface="Roboto"/>
            </a:endParaRPr>
          </a:p>
          <a:p>
            <a:pPr indent="0" lvl="0" marL="0" rtl="0" algn="l">
              <a:spcBef>
                <a:spcPts val="1600"/>
              </a:spcBef>
              <a:spcAft>
                <a:spcPts val="1600"/>
              </a:spcAft>
              <a:buNone/>
            </a:pPr>
            <a:r>
              <a:t/>
            </a:r>
            <a:endParaRPr b="1" sz="800">
              <a:solidFill>
                <a:srgbClr val="A9B7C0"/>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6" name="Shape 2416"/>
        <p:cNvGrpSpPr/>
        <p:nvPr/>
      </p:nvGrpSpPr>
      <p:grpSpPr>
        <a:xfrm>
          <a:off x="0" y="0"/>
          <a:ext cx="0" cy="0"/>
          <a:chOff x="0" y="0"/>
          <a:chExt cx="0" cy="0"/>
        </a:xfrm>
      </p:grpSpPr>
      <p:cxnSp>
        <p:nvCxnSpPr>
          <p:cNvPr id="2417" name="Google Shape;2417;p136"/>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cxnSp>
        <p:nvCxnSpPr>
          <p:cNvPr id="2418" name="Google Shape;2418;p136"/>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sp>
        <p:nvSpPr>
          <p:cNvPr id="2419" name="Google Shape;2419;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4: Execute the Plan</a:t>
            </a:r>
            <a:endParaRPr>
              <a:solidFill>
                <a:schemeClr val="dk1"/>
              </a:solidFill>
            </a:endParaRPr>
          </a:p>
        </p:txBody>
      </p:sp>
      <p:sp>
        <p:nvSpPr>
          <p:cNvPr id="2420" name="Google Shape;2420;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a:t>After developing the training, run it and aim to train 25% of employees every quarter in accordance with your original goal.</a:t>
            </a:r>
            <a:endParaRPr/>
          </a:p>
          <a:p>
            <a:pPr indent="0" lvl="0" marL="0" rtl="0" algn="l">
              <a:lnSpc>
                <a:spcPct val="115000"/>
              </a:lnSpc>
              <a:spcBef>
                <a:spcPts val="30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421" name="Google Shape;242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422" name="Google Shape;2422;p136"/>
          <p:cNvCxnSpPr/>
          <p:nvPr/>
        </p:nvCxnSpPr>
        <p:spPr>
          <a:xfrm rot="10800000">
            <a:off x="4984248" y="3979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2423" name="Google Shape;2423;p136"/>
          <p:cNvCxnSpPr/>
          <p:nvPr/>
        </p:nvCxnSpPr>
        <p:spPr>
          <a:xfrm rot="10800000">
            <a:off x="5628648" y="2613588"/>
            <a:ext cx="2617500" cy="0"/>
          </a:xfrm>
          <a:prstGeom prst="straightConnector1">
            <a:avLst/>
          </a:prstGeom>
          <a:noFill/>
          <a:ln cap="flat" cmpd="sng" w="9525">
            <a:solidFill>
              <a:srgbClr val="000000"/>
            </a:solidFill>
            <a:prstDash val="solid"/>
            <a:round/>
            <a:headEnd len="sm" w="sm" type="none"/>
            <a:tailEnd len="sm" w="sm" type="none"/>
          </a:ln>
        </p:spPr>
      </p:cxnSp>
      <p:cxnSp>
        <p:nvCxnSpPr>
          <p:cNvPr id="2424" name="Google Shape;2424;p136"/>
          <p:cNvCxnSpPr/>
          <p:nvPr/>
        </p:nvCxnSpPr>
        <p:spPr>
          <a:xfrm rot="10800000">
            <a:off x="5165750" y="1616800"/>
            <a:ext cx="3050400" cy="0"/>
          </a:xfrm>
          <a:prstGeom prst="straightConnector1">
            <a:avLst/>
          </a:prstGeom>
          <a:noFill/>
          <a:ln cap="flat" cmpd="sng" w="9525">
            <a:solidFill>
              <a:srgbClr val="A9B7C0"/>
            </a:solidFill>
            <a:prstDash val="solid"/>
            <a:round/>
            <a:headEnd len="sm" w="sm" type="none"/>
            <a:tailEnd len="sm" w="sm" type="none"/>
          </a:ln>
        </p:spPr>
      </p:cxnSp>
      <p:sp>
        <p:nvSpPr>
          <p:cNvPr id="2425" name="Google Shape;2425;p136"/>
          <p:cNvSpPr/>
          <p:nvPr/>
        </p:nvSpPr>
        <p:spPr>
          <a:xfrm rot="-4979340">
            <a:off x="3196687" y="1456287"/>
            <a:ext cx="2767493" cy="2771887"/>
          </a:xfrm>
          <a:prstGeom prst="blockArc">
            <a:avLst>
              <a:gd fmla="val 12602522" name="adj1"/>
              <a:gd fmla="val 16867657" name="adj2"/>
              <a:gd fmla="val 20844"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6"/>
          <p:cNvSpPr/>
          <p:nvPr/>
        </p:nvSpPr>
        <p:spPr>
          <a:xfrm rot="7923045">
            <a:off x="3174958" y="1453927"/>
            <a:ext cx="2774756" cy="2775201"/>
          </a:xfrm>
          <a:prstGeom prst="blockArc">
            <a:avLst>
              <a:gd fmla="val 12602522" name="adj1"/>
              <a:gd fmla="val 16867657" name="adj2"/>
              <a:gd fmla="val 20844" name="adj3"/>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6"/>
          <p:cNvSpPr/>
          <p:nvPr/>
        </p:nvSpPr>
        <p:spPr>
          <a:xfrm rot="3597646">
            <a:off x="3178355" y="1465981"/>
            <a:ext cx="2774111" cy="2776438"/>
          </a:xfrm>
          <a:prstGeom prst="blockArc">
            <a:avLst>
              <a:gd fmla="val 12602522" name="adj1"/>
              <a:gd fmla="val 16867657" name="adj2"/>
              <a:gd fmla="val 20844"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6"/>
          <p:cNvSpPr/>
          <p:nvPr/>
        </p:nvSpPr>
        <p:spPr>
          <a:xfrm rot="4022619">
            <a:off x="5320201" y="2220795"/>
            <a:ext cx="577648" cy="579030"/>
          </a:xfrm>
          <a:prstGeom prst="pie">
            <a:avLst>
              <a:gd fmla="val 6190354" name="adj1"/>
              <a:gd fmla="val 14996165" name="adj2"/>
            </a:avLst>
          </a:prstGeom>
          <a:solidFill>
            <a:srgbClr val="365C8B"/>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6"/>
          <p:cNvSpPr/>
          <p:nvPr/>
        </p:nvSpPr>
        <p:spPr>
          <a:xfrm rot="-6818172">
            <a:off x="5317472" y="2211275"/>
            <a:ext cx="577660" cy="578915"/>
          </a:xfrm>
          <a:prstGeom prst="pie">
            <a:avLst>
              <a:gd fmla="val 4028252" name="adj1"/>
              <a:gd fmla="val 17183677"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6"/>
          <p:cNvSpPr/>
          <p:nvPr/>
        </p:nvSpPr>
        <p:spPr>
          <a:xfrm rot="-9361798">
            <a:off x="3184638" y="1447961"/>
            <a:ext cx="2776555" cy="2773451"/>
          </a:xfrm>
          <a:prstGeom prst="blockArc">
            <a:avLst>
              <a:gd fmla="val 12602522" name="adj1"/>
              <a:gd fmla="val 16867657" name="adj2"/>
              <a:gd fmla="val 20844"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6"/>
          <p:cNvSpPr/>
          <p:nvPr/>
        </p:nvSpPr>
        <p:spPr>
          <a:xfrm rot="-8939422">
            <a:off x="3649612" y="3442339"/>
            <a:ext cx="578242" cy="578192"/>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6"/>
          <p:cNvSpPr/>
          <p:nvPr/>
        </p:nvSpPr>
        <p:spPr>
          <a:xfrm rot="1821421">
            <a:off x="3649857" y="3442103"/>
            <a:ext cx="578171" cy="578109"/>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6"/>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6"/>
          <p:cNvSpPr/>
          <p:nvPr/>
        </p:nvSpPr>
        <p:spPr>
          <a:xfrm rot="-176551">
            <a:off x="4302435" y="1467379"/>
            <a:ext cx="578563" cy="578263"/>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36"/>
          <p:cNvSpPr/>
          <p:nvPr/>
        </p:nvSpPr>
        <p:spPr>
          <a:xfrm rot="10584085">
            <a:off x="4302418" y="1467587"/>
            <a:ext cx="578340" cy="578041"/>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36"/>
          <p:cNvSpPr/>
          <p:nvPr/>
        </p:nvSpPr>
        <p:spPr>
          <a:xfrm rot="8347474">
            <a:off x="4931456" y="3431417"/>
            <a:ext cx="578072" cy="578435"/>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36"/>
          <p:cNvSpPr/>
          <p:nvPr/>
        </p:nvSpPr>
        <p:spPr>
          <a:xfrm rot="-2492975">
            <a:off x="4931530" y="3431343"/>
            <a:ext cx="578047" cy="578644"/>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6"/>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6"/>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6"/>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441" name="Google Shape;2441;p136"/>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442" name="Google Shape;2442;p136"/>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443" name="Google Shape;2443;p136"/>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444" name="Google Shape;2444;p136"/>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445" name="Google Shape;2445;p136"/>
          <p:cNvSpPr txBox="1"/>
          <p:nvPr/>
        </p:nvSpPr>
        <p:spPr>
          <a:xfrm>
            <a:off x="5715000" y="1620850"/>
            <a:ext cx="28497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sz="1000">
                <a:solidFill>
                  <a:srgbClr val="A9B7C0"/>
                </a:solidFill>
                <a:latin typeface="Roboto"/>
                <a:ea typeface="Roboto"/>
                <a:cs typeface="Roboto"/>
                <a:sym typeface="Roboto"/>
              </a:rPr>
              <a:t>Measure Changes</a:t>
            </a:r>
            <a:endParaRPr b="1" sz="800">
              <a:solidFill>
                <a:srgbClr val="A9B7C0"/>
              </a:solidFill>
              <a:latin typeface="Roboto"/>
              <a:ea typeface="Roboto"/>
              <a:cs typeface="Roboto"/>
              <a:sym typeface="Roboto"/>
            </a:endParaRPr>
          </a:p>
        </p:txBody>
      </p:sp>
      <p:sp>
        <p:nvSpPr>
          <p:cNvPr id="2446" name="Google Shape;2446;p136"/>
          <p:cNvSpPr txBox="1"/>
          <p:nvPr/>
        </p:nvSpPr>
        <p:spPr>
          <a:xfrm>
            <a:off x="5745000" y="2616800"/>
            <a:ext cx="3231900" cy="637500"/>
          </a:xfrm>
          <a:prstGeom prst="rect">
            <a:avLst/>
          </a:prstGeom>
          <a:noFill/>
          <a:ln>
            <a:noFill/>
          </a:ln>
        </p:spPr>
        <p:txBody>
          <a:bodyPr anchorCtr="0" anchor="t" bIns="0" lIns="457200"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Roboto"/>
                <a:ea typeface="Roboto"/>
                <a:cs typeface="Roboto"/>
                <a:sym typeface="Roboto"/>
              </a:rPr>
              <a:t>Execute</a:t>
            </a:r>
            <a:r>
              <a:rPr b="1" lang="en">
                <a:solidFill>
                  <a:schemeClr val="dk1"/>
                </a:solidFill>
                <a:latin typeface="Roboto"/>
                <a:ea typeface="Roboto"/>
                <a:cs typeface="Roboto"/>
                <a:sym typeface="Roboto"/>
              </a:rPr>
              <a:t> the Plan: </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After developing the training, run it and aim to train 25% of employees every quarter in accordance with your original goal.</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447" name="Google Shape;2447;p136"/>
          <p:cNvSpPr txBox="1"/>
          <p:nvPr/>
        </p:nvSpPr>
        <p:spPr>
          <a:xfrm>
            <a:off x="5715000" y="3906850"/>
            <a:ext cx="32319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Training will cover: Dangers of Malware + How Malware can spread through  phishing and vishing</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sz="1000">
              <a:solidFill>
                <a:schemeClr val="dk1"/>
              </a:solidFill>
              <a:latin typeface="Roboto"/>
              <a:ea typeface="Roboto"/>
              <a:cs typeface="Roboto"/>
              <a:sym typeface="Roboto"/>
            </a:endParaRPr>
          </a:p>
          <a:p>
            <a:pPr indent="0" lvl="0" marL="0" rtl="0" algn="l">
              <a:spcBef>
                <a:spcPts val="1600"/>
              </a:spcBef>
              <a:spcAft>
                <a:spcPts val="0"/>
              </a:spcAft>
              <a:buNone/>
            </a:pPr>
            <a:r>
              <a:t/>
            </a:r>
            <a:endParaRPr b="1" sz="8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448" name="Google Shape;2448;p136"/>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Measure and Set Goals: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Use this data to determine two things: What percentage of employees download the files and exactly who downloads them.</a:t>
            </a:r>
            <a:r>
              <a:rPr lang="en" sz="1000">
                <a:latin typeface="Roboto"/>
                <a:ea typeface="Roboto"/>
                <a:cs typeface="Roboto"/>
                <a:sym typeface="Roboto"/>
              </a:rPr>
              <a:t> </a:t>
            </a:r>
            <a:endParaRPr sz="1000">
              <a:latin typeface="Roboto"/>
              <a:ea typeface="Roboto"/>
              <a:cs typeface="Roboto"/>
              <a:sym typeface="Roboto"/>
            </a:endParaRPr>
          </a:p>
        </p:txBody>
      </p:sp>
      <p:sp>
        <p:nvSpPr>
          <p:cNvPr id="2449" name="Google Shape;2449;p136"/>
          <p:cNvSpPr txBox="1"/>
          <p:nvPr/>
        </p:nvSpPr>
        <p:spPr>
          <a:xfrm>
            <a:off x="0" y="3449650"/>
            <a:ext cx="28095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Involve the Right People: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Likely inform at least the </a:t>
            </a:r>
            <a:r>
              <a:rPr b="1" lang="en" sz="1200">
                <a:solidFill>
                  <a:schemeClr val="dk1"/>
                </a:solidFill>
                <a:latin typeface="Roboto"/>
                <a:ea typeface="Roboto"/>
                <a:cs typeface="Roboto"/>
                <a:sym typeface="Roboto"/>
              </a:rPr>
              <a:t>CEO and/or CIO</a:t>
            </a: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 Head of HR</a:t>
            </a:r>
            <a:r>
              <a:rPr lang="en" sz="1200">
                <a:solidFill>
                  <a:schemeClr val="dk1"/>
                </a:solidFill>
                <a:latin typeface="Roboto"/>
                <a:ea typeface="Roboto"/>
                <a:cs typeface="Roboto"/>
                <a:sym typeface="Roboto"/>
              </a:rPr>
              <a:t>, plus whomever is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0"/>
              </a:spcAft>
              <a:buNone/>
            </a:pPr>
            <a:r>
              <a:t/>
            </a:r>
            <a:endParaRPr b="1" sz="10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3" name="Shape 2453"/>
        <p:cNvGrpSpPr/>
        <p:nvPr/>
      </p:nvGrpSpPr>
      <p:grpSpPr>
        <a:xfrm>
          <a:off x="0" y="0"/>
          <a:ext cx="0" cy="0"/>
          <a:chOff x="0" y="0"/>
          <a:chExt cx="0" cy="0"/>
        </a:xfrm>
      </p:grpSpPr>
      <p:cxnSp>
        <p:nvCxnSpPr>
          <p:cNvPr id="2454" name="Google Shape;2454;p137"/>
          <p:cNvCxnSpPr/>
          <p:nvPr/>
        </p:nvCxnSpPr>
        <p:spPr>
          <a:xfrm rot="10800000">
            <a:off x="4984248" y="3979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2455" name="Google Shape;2455;p137"/>
          <p:cNvCxnSpPr/>
          <p:nvPr/>
        </p:nvCxnSpPr>
        <p:spPr>
          <a:xfrm rot="10800000">
            <a:off x="5628648" y="2613588"/>
            <a:ext cx="2617500" cy="0"/>
          </a:xfrm>
          <a:prstGeom prst="straightConnector1">
            <a:avLst/>
          </a:prstGeom>
          <a:noFill/>
          <a:ln cap="flat" cmpd="sng" w="9525">
            <a:solidFill>
              <a:srgbClr val="000000"/>
            </a:solidFill>
            <a:prstDash val="solid"/>
            <a:round/>
            <a:headEnd len="sm" w="sm" type="none"/>
            <a:tailEnd len="sm" w="sm" type="none"/>
          </a:ln>
        </p:spPr>
      </p:cxnSp>
      <p:cxnSp>
        <p:nvCxnSpPr>
          <p:cNvPr id="2456" name="Google Shape;2456;p137"/>
          <p:cNvCxnSpPr/>
          <p:nvPr/>
        </p:nvCxnSpPr>
        <p:spPr>
          <a:xfrm rot="10800000">
            <a:off x="5165750" y="1616800"/>
            <a:ext cx="3050400" cy="0"/>
          </a:xfrm>
          <a:prstGeom prst="straightConnector1">
            <a:avLst/>
          </a:prstGeom>
          <a:noFill/>
          <a:ln cap="flat" cmpd="sng" w="9525">
            <a:solidFill>
              <a:srgbClr val="000000"/>
            </a:solidFill>
            <a:prstDash val="solid"/>
            <a:round/>
            <a:headEnd len="sm" w="sm" type="none"/>
            <a:tailEnd len="sm" w="sm" type="none"/>
          </a:ln>
        </p:spPr>
      </p:cxnSp>
      <p:cxnSp>
        <p:nvCxnSpPr>
          <p:cNvPr id="2457" name="Google Shape;2457;p137"/>
          <p:cNvCxnSpPr/>
          <p:nvPr/>
        </p:nvCxnSpPr>
        <p:spPr>
          <a:xfrm rot="10800000">
            <a:off x="457250" y="3446450"/>
            <a:ext cx="3031500" cy="0"/>
          </a:xfrm>
          <a:prstGeom prst="straightConnector1">
            <a:avLst/>
          </a:prstGeom>
          <a:noFill/>
          <a:ln cap="flat" cmpd="sng" w="9525">
            <a:solidFill>
              <a:srgbClr val="000000"/>
            </a:solidFill>
            <a:prstDash val="solid"/>
            <a:round/>
            <a:headEnd len="sm" w="sm" type="none"/>
            <a:tailEnd len="sm" w="sm" type="none"/>
          </a:ln>
        </p:spPr>
      </p:cxnSp>
      <p:cxnSp>
        <p:nvCxnSpPr>
          <p:cNvPr id="2458" name="Google Shape;2458;p137"/>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2459" name="Google Shape;2459;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5: Measure Change</a:t>
            </a:r>
            <a:endParaRPr/>
          </a:p>
        </p:txBody>
      </p:sp>
      <p:sp>
        <p:nvSpPr>
          <p:cNvPr id="2460" name="Google Shape;2460;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highlight>
                  <a:srgbClr val="FFFFFF"/>
                </a:highlight>
              </a:rPr>
              <a:t>After training the entire company, have the pentesters run the same phishing campaign from before.</a:t>
            </a:r>
            <a:endParaRPr/>
          </a:p>
        </p:txBody>
      </p:sp>
      <p:sp>
        <p:nvSpPr>
          <p:cNvPr id="2461" name="Google Shape;246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2" name="Google Shape;2462;p137"/>
          <p:cNvSpPr/>
          <p:nvPr/>
        </p:nvSpPr>
        <p:spPr>
          <a:xfrm rot="-4979340">
            <a:off x="3196687" y="1456287"/>
            <a:ext cx="2767493" cy="2771887"/>
          </a:xfrm>
          <a:prstGeom prst="blockArc">
            <a:avLst>
              <a:gd fmla="val 12602522" name="adj1"/>
              <a:gd fmla="val 16867657" name="adj2"/>
              <a:gd fmla="val 20844"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7"/>
          <p:cNvSpPr/>
          <p:nvPr/>
        </p:nvSpPr>
        <p:spPr>
          <a:xfrm rot="7923045">
            <a:off x="3174958" y="1453927"/>
            <a:ext cx="2774756" cy="2775201"/>
          </a:xfrm>
          <a:prstGeom prst="blockArc">
            <a:avLst>
              <a:gd fmla="val 12602522" name="adj1"/>
              <a:gd fmla="val 16867657" name="adj2"/>
              <a:gd fmla="val 20844" name="adj3"/>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7"/>
          <p:cNvSpPr/>
          <p:nvPr/>
        </p:nvSpPr>
        <p:spPr>
          <a:xfrm rot="3597646">
            <a:off x="3178355" y="1465981"/>
            <a:ext cx="2774111" cy="2776438"/>
          </a:xfrm>
          <a:prstGeom prst="blockArc">
            <a:avLst>
              <a:gd fmla="val 12602522" name="adj1"/>
              <a:gd fmla="val 16867657" name="adj2"/>
              <a:gd fmla="val 20844" name="adj3"/>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7"/>
          <p:cNvSpPr/>
          <p:nvPr/>
        </p:nvSpPr>
        <p:spPr>
          <a:xfrm rot="4022619">
            <a:off x="5320201" y="2220795"/>
            <a:ext cx="577648" cy="579030"/>
          </a:xfrm>
          <a:prstGeom prst="pie">
            <a:avLst>
              <a:gd fmla="val 6190354" name="adj1"/>
              <a:gd fmla="val 14996165" name="adj2"/>
            </a:avLst>
          </a:prstGeom>
          <a:solidFill>
            <a:srgbClr val="365C8B"/>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37"/>
          <p:cNvSpPr/>
          <p:nvPr/>
        </p:nvSpPr>
        <p:spPr>
          <a:xfrm rot="-6818172">
            <a:off x="5317472" y="2211275"/>
            <a:ext cx="577660" cy="578915"/>
          </a:xfrm>
          <a:prstGeom prst="pie">
            <a:avLst>
              <a:gd fmla="val 4028252" name="adj1"/>
              <a:gd fmla="val 17183677"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7"/>
          <p:cNvSpPr/>
          <p:nvPr/>
        </p:nvSpPr>
        <p:spPr>
          <a:xfrm rot="-9361798">
            <a:off x="3184638" y="1447961"/>
            <a:ext cx="2776555" cy="2773451"/>
          </a:xfrm>
          <a:prstGeom prst="blockArc">
            <a:avLst>
              <a:gd fmla="val 12602522" name="adj1"/>
              <a:gd fmla="val 16867657" name="adj2"/>
              <a:gd fmla="val 20844"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7"/>
          <p:cNvSpPr/>
          <p:nvPr/>
        </p:nvSpPr>
        <p:spPr>
          <a:xfrm rot="-8939422">
            <a:off x="3649612" y="3442339"/>
            <a:ext cx="578242" cy="578192"/>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7"/>
          <p:cNvSpPr/>
          <p:nvPr/>
        </p:nvSpPr>
        <p:spPr>
          <a:xfrm rot="1821421">
            <a:off x="3649857" y="3442103"/>
            <a:ext cx="578171" cy="578109"/>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7"/>
          <p:cNvSpPr/>
          <p:nvPr/>
        </p:nvSpPr>
        <p:spPr>
          <a:xfrm rot="-598995">
            <a:off x="3189261" y="1467415"/>
            <a:ext cx="2777455" cy="2773180"/>
          </a:xfrm>
          <a:prstGeom prst="blockArc">
            <a:avLst>
              <a:gd fmla="val 12513247" name="adj1"/>
              <a:gd fmla="val 16867657" name="adj2"/>
              <a:gd fmla="val 20844"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7"/>
          <p:cNvSpPr/>
          <p:nvPr/>
        </p:nvSpPr>
        <p:spPr>
          <a:xfrm rot="-176551">
            <a:off x="4302435" y="1467379"/>
            <a:ext cx="578563" cy="578263"/>
          </a:xfrm>
          <a:prstGeom prst="pie">
            <a:avLst>
              <a:gd fmla="val 6190354" name="adj1"/>
              <a:gd fmla="val 14996165" name="adj2"/>
            </a:avLst>
          </a:prstGeom>
          <a:solidFill>
            <a:srgbClr val="21294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7"/>
          <p:cNvSpPr/>
          <p:nvPr/>
        </p:nvSpPr>
        <p:spPr>
          <a:xfrm rot="10584085">
            <a:off x="4302418" y="1467587"/>
            <a:ext cx="578340" cy="578041"/>
          </a:xfrm>
          <a:prstGeom prst="pie">
            <a:avLst>
              <a:gd fmla="val 4028252" name="adj1"/>
              <a:gd fmla="val 17183677"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7"/>
          <p:cNvSpPr/>
          <p:nvPr/>
        </p:nvSpPr>
        <p:spPr>
          <a:xfrm rot="8347474">
            <a:off x="4931456" y="3431417"/>
            <a:ext cx="578072" cy="578435"/>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7"/>
          <p:cNvSpPr/>
          <p:nvPr/>
        </p:nvSpPr>
        <p:spPr>
          <a:xfrm rot="-2492975">
            <a:off x="4931530" y="3431343"/>
            <a:ext cx="578047" cy="578644"/>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7"/>
          <p:cNvSpPr/>
          <p:nvPr/>
        </p:nvSpPr>
        <p:spPr>
          <a:xfrm rot="-4555659">
            <a:off x="3248102" y="2209369"/>
            <a:ext cx="577429" cy="578884"/>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7"/>
          <p:cNvSpPr/>
          <p:nvPr/>
        </p:nvSpPr>
        <p:spPr>
          <a:xfrm rot="6205784">
            <a:off x="3248236" y="2209364"/>
            <a:ext cx="577388" cy="578847"/>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7"/>
          <p:cNvSpPr txBox="1"/>
          <p:nvPr/>
        </p:nvSpPr>
        <p:spPr>
          <a:xfrm>
            <a:off x="4332231" y="1543736"/>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2478" name="Google Shape;2478;p137"/>
          <p:cNvSpPr txBox="1"/>
          <p:nvPr/>
        </p:nvSpPr>
        <p:spPr>
          <a:xfrm>
            <a:off x="3264550"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a:t>
            </a:r>
            <a:endParaRPr b="1" sz="1600">
              <a:latin typeface="Roboto"/>
              <a:ea typeface="Roboto"/>
              <a:cs typeface="Roboto"/>
              <a:sym typeface="Roboto"/>
            </a:endParaRPr>
          </a:p>
        </p:txBody>
      </p:sp>
      <p:sp>
        <p:nvSpPr>
          <p:cNvPr id="2479" name="Google Shape;2479;p137"/>
          <p:cNvSpPr txBox="1"/>
          <p:nvPr/>
        </p:nvSpPr>
        <p:spPr>
          <a:xfrm>
            <a:off x="3675648"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480" name="Google Shape;2480;p137"/>
          <p:cNvSpPr txBox="1"/>
          <p:nvPr/>
        </p:nvSpPr>
        <p:spPr>
          <a:xfrm>
            <a:off x="4945653" y="3516001"/>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2481" name="Google Shape;2481;p137"/>
          <p:cNvSpPr txBox="1"/>
          <p:nvPr/>
        </p:nvSpPr>
        <p:spPr>
          <a:xfrm>
            <a:off x="5355068" y="2289010"/>
            <a:ext cx="507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482" name="Google Shape;2482;p137"/>
          <p:cNvSpPr txBox="1"/>
          <p:nvPr/>
        </p:nvSpPr>
        <p:spPr>
          <a:xfrm>
            <a:off x="0" y="2078050"/>
            <a:ext cx="27798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Measure and Set Goals: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Use this data to determine two things: What percentage of employees download the files and exactly who downloads them.</a:t>
            </a:r>
            <a:endParaRPr sz="1000">
              <a:latin typeface="Roboto"/>
              <a:ea typeface="Roboto"/>
              <a:cs typeface="Roboto"/>
              <a:sym typeface="Roboto"/>
            </a:endParaRPr>
          </a:p>
        </p:txBody>
      </p:sp>
      <p:sp>
        <p:nvSpPr>
          <p:cNvPr id="2483" name="Google Shape;2483;p137"/>
          <p:cNvSpPr txBox="1"/>
          <p:nvPr/>
        </p:nvSpPr>
        <p:spPr>
          <a:xfrm>
            <a:off x="0" y="3449650"/>
            <a:ext cx="2809500" cy="12987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Involve the Right People: </a:t>
            </a:r>
            <a:br>
              <a:rPr b="1"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Likely inform at least the </a:t>
            </a:r>
            <a:r>
              <a:rPr b="1" lang="en" sz="1200">
                <a:solidFill>
                  <a:schemeClr val="dk1"/>
                </a:solidFill>
                <a:latin typeface="Roboto"/>
                <a:ea typeface="Roboto"/>
                <a:cs typeface="Roboto"/>
                <a:sym typeface="Roboto"/>
              </a:rPr>
              <a:t>CEO and/or CIO</a:t>
            </a: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 Head of HR</a:t>
            </a:r>
            <a:r>
              <a:rPr lang="en" sz="1200">
                <a:solidFill>
                  <a:schemeClr val="dk1"/>
                </a:solidFill>
                <a:latin typeface="Roboto"/>
                <a:ea typeface="Roboto"/>
                <a:cs typeface="Roboto"/>
                <a:sym typeface="Roboto"/>
              </a:rPr>
              <a:t>, plus whomever is in charge of internal training and communication.  </a:t>
            </a:r>
            <a:endParaRPr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484" name="Google Shape;2484;p137"/>
          <p:cNvSpPr txBox="1"/>
          <p:nvPr/>
        </p:nvSpPr>
        <p:spPr>
          <a:xfrm>
            <a:off x="5715000" y="1620850"/>
            <a:ext cx="3261900" cy="8160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Measure Changes:</a:t>
            </a:r>
            <a:endParaRPr b="1">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Determine success or failure based on goals set in Step 1. </a:t>
            </a:r>
            <a:endParaRPr sz="1200">
              <a:latin typeface="Roboto"/>
              <a:ea typeface="Roboto"/>
              <a:cs typeface="Roboto"/>
              <a:sym typeface="Roboto"/>
            </a:endParaRPr>
          </a:p>
          <a:p>
            <a:pPr indent="0" lvl="0" marL="0" rtl="0" algn="l">
              <a:spcBef>
                <a:spcPts val="0"/>
              </a:spcBef>
              <a:spcAft>
                <a:spcPts val="1600"/>
              </a:spcAft>
              <a:buNone/>
            </a:pPr>
            <a:r>
              <a:t/>
            </a:r>
            <a:endParaRPr b="1">
              <a:latin typeface="Roboto"/>
              <a:ea typeface="Roboto"/>
              <a:cs typeface="Roboto"/>
              <a:sym typeface="Roboto"/>
            </a:endParaRPr>
          </a:p>
        </p:txBody>
      </p:sp>
      <p:sp>
        <p:nvSpPr>
          <p:cNvPr id="2485" name="Google Shape;2485;p137"/>
          <p:cNvSpPr txBox="1"/>
          <p:nvPr/>
        </p:nvSpPr>
        <p:spPr>
          <a:xfrm>
            <a:off x="5745000" y="2616800"/>
            <a:ext cx="3231900" cy="637500"/>
          </a:xfrm>
          <a:prstGeom prst="rect">
            <a:avLst/>
          </a:prstGeom>
          <a:noFill/>
          <a:ln>
            <a:noFill/>
          </a:ln>
        </p:spPr>
        <p:txBody>
          <a:bodyPr anchorCtr="0" anchor="t" bIns="0" lIns="457200"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Roboto"/>
                <a:ea typeface="Roboto"/>
                <a:cs typeface="Roboto"/>
                <a:sym typeface="Roboto"/>
              </a:rPr>
              <a:t>Execute the Plan: </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rPr lang="en" sz="1200">
                <a:solidFill>
                  <a:schemeClr val="dk1"/>
                </a:solidFill>
                <a:latin typeface="Roboto"/>
                <a:ea typeface="Roboto"/>
                <a:cs typeface="Roboto"/>
                <a:sym typeface="Roboto"/>
              </a:rPr>
              <a:t>After developing the training, run it and aim to train 25% of employees every quarter in accordance with your original goal.</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2486" name="Google Shape;2486;p137"/>
          <p:cNvSpPr txBox="1"/>
          <p:nvPr/>
        </p:nvSpPr>
        <p:spPr>
          <a:xfrm>
            <a:off x="5715000" y="3906850"/>
            <a:ext cx="32319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Training will cover: Dangers of Malware + How Malware can spread through  phishing and vishing</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sz="1000">
              <a:solidFill>
                <a:schemeClr val="dk1"/>
              </a:solidFill>
              <a:latin typeface="Roboto"/>
              <a:ea typeface="Roboto"/>
              <a:cs typeface="Roboto"/>
              <a:sym typeface="Roboto"/>
            </a:endParaRPr>
          </a:p>
          <a:p>
            <a:pPr indent="0" lvl="0" marL="0" rtl="0" algn="l">
              <a:spcBef>
                <a:spcPts val="1600"/>
              </a:spcBef>
              <a:spcAft>
                <a:spcPts val="0"/>
              </a:spcAft>
              <a:buNone/>
            </a:pPr>
            <a:r>
              <a:t/>
            </a:r>
            <a:endParaRPr b="1" sz="800">
              <a:solidFill>
                <a:schemeClr val="dk1"/>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13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492" name="Google Shape;2492;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3" name="Google Shape;2493;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4" name="Google Shape;2494;p13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Applying the Security Culture Framework </a:t>
            </a:r>
            <a:br>
              <a:rPr lang="en"/>
            </a:br>
            <a:endParaRPr/>
          </a:p>
          <a:p>
            <a:pPr indent="0" lvl="0" marL="0" rtl="0" algn="l">
              <a:spcBef>
                <a:spcPts val="0"/>
              </a:spcBef>
              <a:spcAft>
                <a:spcPts val="0"/>
              </a:spcAft>
              <a:buNone/>
            </a:pPr>
            <a:r>
              <a:rPr lang="en" sz="1800">
                <a:latin typeface="Roboto Light"/>
                <a:ea typeface="Roboto Light"/>
                <a:cs typeface="Roboto Light"/>
                <a:sym typeface="Roboto Light"/>
              </a:rPr>
              <a:t>In this activity, you'll play the role of a security consultant who's been contracted to help a local bank develop a plan to address a physical security. </a:t>
            </a:r>
            <a:br>
              <a:rPr lang="en" sz="1400"/>
            </a:br>
            <a:endParaRPr sz="1400"/>
          </a:p>
          <a:p>
            <a:pPr indent="0" lvl="0" marL="0" rtl="0" algn="l">
              <a:spcBef>
                <a:spcPts val="0"/>
              </a:spcBef>
              <a:spcAft>
                <a:spcPts val="0"/>
              </a:spcAft>
              <a:buClr>
                <a:schemeClr val="dk1"/>
              </a:buClr>
              <a:buSzPts val="1100"/>
              <a:buFont typeface="Arial"/>
              <a:buNone/>
            </a:pPr>
            <a:br>
              <a:rPr lang="en">
                <a:latin typeface="Roboto Medium"/>
                <a:ea typeface="Roboto Medium"/>
                <a:cs typeface="Roboto Medium"/>
                <a:sym typeface="Roboto Medium"/>
              </a:rPr>
            </a:br>
            <a:r>
              <a:rPr lang="en">
                <a:latin typeface="Roboto Medium"/>
                <a:ea typeface="Roboto Medium"/>
                <a:cs typeface="Roboto Medium"/>
                <a:sym typeface="Roboto Medium"/>
              </a:rPr>
              <a:t>Instructions sent via Slack </a:t>
            </a:r>
            <a:endParaRPr>
              <a:latin typeface="Roboto Medium"/>
              <a:ea typeface="Roboto Medium"/>
              <a:cs typeface="Roboto Medium"/>
              <a:sym typeface="Roboto Medium"/>
            </a:endParaRPr>
          </a:p>
          <a:p>
            <a:pPr indent="0" lvl="0" marL="0" rtl="0" algn="l">
              <a:spcBef>
                <a:spcPts val="0"/>
              </a:spcBef>
              <a:spcAft>
                <a:spcPts val="0"/>
              </a:spcAft>
              <a:buNone/>
            </a:pPr>
            <a:r>
              <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Google Shape;2499;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0" name="Google Shape;2500;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01" name="Google Shape;2501;p139"/>
          <p:cNvSpPr txBox="1"/>
          <p:nvPr/>
        </p:nvSpPr>
        <p:spPr>
          <a:xfrm>
            <a:off x="2680925" y="3461300"/>
            <a:ext cx="3630000" cy="7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Security Culture Framework Part 1</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5" name="Shape 2505"/>
        <p:cNvGrpSpPr/>
        <p:nvPr/>
      </p:nvGrpSpPr>
      <p:grpSpPr>
        <a:xfrm>
          <a:off x="0" y="0"/>
          <a:ext cx="0" cy="0"/>
          <a:chOff x="0" y="0"/>
          <a:chExt cx="0" cy="0"/>
        </a:xfrm>
      </p:grpSpPr>
      <p:sp>
        <p:nvSpPr>
          <p:cNvPr id="2506" name="Google Shape;2506;p1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Roles and Responsibilities</a:t>
            </a:r>
            <a:endParaRPr/>
          </a:p>
        </p:txBody>
      </p:sp>
      <p:sp>
        <p:nvSpPr>
          <p:cNvPr id="2507" name="Google Shape;2507;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08" name="Google Shape;2508;p14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9" name="Google Shape;2509;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3" name="Shape 2513"/>
        <p:cNvGrpSpPr/>
        <p:nvPr/>
      </p:nvGrpSpPr>
      <p:grpSpPr>
        <a:xfrm>
          <a:off x="0" y="0"/>
          <a:ext cx="0" cy="0"/>
          <a:chOff x="0" y="0"/>
          <a:chExt cx="0" cy="0"/>
        </a:xfrm>
      </p:grpSpPr>
      <p:sp>
        <p:nvSpPr>
          <p:cNvPr id="2514" name="Google Shape;2514;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Roles and Responsibilities</a:t>
            </a:r>
            <a:endParaRPr/>
          </a:p>
        </p:txBody>
      </p:sp>
      <p:sp>
        <p:nvSpPr>
          <p:cNvPr id="2515" name="Google Shape;2515;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this next section, we’ll cover the following: </a:t>
            </a:r>
            <a:endParaRPr/>
          </a:p>
        </p:txBody>
      </p:sp>
      <p:sp>
        <p:nvSpPr>
          <p:cNvPr id="2516" name="Google Shape;2516;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7" name="Google Shape;2517;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18" name="Google Shape;2518;p141"/>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t/>
            </a:r>
            <a:endParaRPr sz="1800">
              <a:solidFill>
                <a:srgbClr val="24292E"/>
              </a:solidFill>
            </a:endParaRPr>
          </a:p>
          <a:p>
            <a:pPr indent="0" lvl="0" marL="0" rtl="0" algn="l">
              <a:spcBef>
                <a:spcPts val="0"/>
              </a:spcBef>
              <a:spcAft>
                <a:spcPts val="0"/>
              </a:spcAft>
              <a:buNone/>
            </a:pPr>
            <a:r>
              <a:rPr lang="en" sz="1800">
                <a:solidFill>
                  <a:srgbClr val="24292E"/>
                </a:solidFill>
              </a:rPr>
              <a:t>Which executive roles exist in most companies</a:t>
            </a:r>
            <a:endParaRPr sz="1800">
              <a:solidFill>
                <a:srgbClr val="24292E"/>
              </a:solidFill>
            </a:endParaRPr>
          </a:p>
          <a:p>
            <a:pPr indent="0" lvl="0" marL="0" rtl="0" algn="l">
              <a:spcBef>
                <a:spcPts val="0"/>
              </a:spcBef>
              <a:spcAft>
                <a:spcPts val="0"/>
              </a:spcAft>
              <a:buNone/>
            </a:pPr>
            <a:r>
              <a:t/>
            </a:r>
            <a:endParaRPr sz="1800"/>
          </a:p>
        </p:txBody>
      </p:sp>
      <p:sp>
        <p:nvSpPr>
          <p:cNvPr id="2519" name="Google Shape;2519;p141"/>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t/>
            </a:r>
            <a:endParaRPr sz="1800">
              <a:solidFill>
                <a:srgbClr val="24292E"/>
              </a:solidFill>
            </a:endParaRPr>
          </a:p>
          <a:p>
            <a:pPr indent="0" lvl="0" marL="0" rtl="0" algn="l">
              <a:spcBef>
                <a:spcPts val="300"/>
              </a:spcBef>
              <a:spcAft>
                <a:spcPts val="0"/>
              </a:spcAft>
              <a:buNone/>
            </a:pPr>
            <a:r>
              <a:rPr lang="en" sz="1800">
                <a:solidFill>
                  <a:srgbClr val="24292E"/>
                </a:solidFill>
              </a:rPr>
              <a:t>Which executive roles are relevant to security departments</a:t>
            </a:r>
            <a:endParaRPr sz="1800">
              <a:solidFill>
                <a:srgbClr val="24292E"/>
              </a:solidFill>
            </a:endParaRPr>
          </a:p>
          <a:p>
            <a:pPr indent="0" lvl="0" marL="0" rtl="0" algn="l">
              <a:spcBef>
                <a:spcPts val="0"/>
              </a:spcBef>
              <a:spcAft>
                <a:spcPts val="0"/>
              </a:spcAft>
              <a:buNone/>
            </a:pPr>
            <a:r>
              <a:t/>
            </a:r>
            <a:endParaRPr sz="1800"/>
          </a:p>
        </p:txBody>
      </p:sp>
      <p:sp>
        <p:nvSpPr>
          <p:cNvPr id="2520" name="Google Shape;2520;p141"/>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t/>
            </a:r>
            <a:endParaRPr sz="1800">
              <a:solidFill>
                <a:srgbClr val="24292E"/>
              </a:solidFill>
            </a:endParaRPr>
          </a:p>
          <a:p>
            <a:pPr indent="0" lvl="0" marL="0" rtl="0" algn="l">
              <a:spcBef>
                <a:spcPts val="300"/>
              </a:spcBef>
              <a:spcAft>
                <a:spcPts val="0"/>
              </a:spcAft>
              <a:buNone/>
            </a:pPr>
            <a:r>
              <a:t/>
            </a:r>
            <a:endParaRPr sz="1800">
              <a:solidFill>
                <a:srgbClr val="24292E"/>
              </a:solidFill>
            </a:endParaRPr>
          </a:p>
          <a:p>
            <a:pPr indent="0" lvl="0" marL="0" rtl="0" algn="l">
              <a:spcBef>
                <a:spcPts val="300"/>
              </a:spcBef>
              <a:spcAft>
                <a:spcPts val="0"/>
              </a:spcAft>
              <a:buNone/>
            </a:pPr>
            <a:r>
              <a:rPr lang="en" sz="1800">
                <a:solidFill>
                  <a:srgbClr val="24292E"/>
                </a:solidFill>
              </a:rPr>
              <a:t>The responsibilities of the security department</a:t>
            </a:r>
            <a:endParaRPr sz="1800">
              <a:solidFill>
                <a:srgbClr val="24292E"/>
              </a:solidFill>
            </a:endParaRPr>
          </a:p>
          <a:p>
            <a:pPr indent="0" lvl="0" marL="457200" rtl="0" algn="l">
              <a:spcBef>
                <a:spcPts val="0"/>
              </a:spcBef>
              <a:spcAft>
                <a:spcPts val="0"/>
              </a:spcAft>
              <a:buNone/>
            </a:pPr>
            <a:r>
              <a:t/>
            </a:r>
            <a:endParaRPr sz="1800">
              <a:solidFill>
                <a:srgbClr val="24292E"/>
              </a:solidFill>
            </a:endParaRPr>
          </a:p>
          <a:p>
            <a:pPr indent="0" lvl="0" marL="0" rtl="0" algn="l">
              <a:spcBef>
                <a:spcPts val="0"/>
              </a:spcBef>
              <a:spcAft>
                <a:spcPts val="0"/>
              </a:spcAft>
              <a:buNone/>
            </a:pPr>
            <a:r>
              <a:t/>
            </a:r>
            <a:endParaRPr sz="1800"/>
          </a:p>
        </p:txBody>
      </p:sp>
      <p:sp>
        <p:nvSpPr>
          <p:cNvPr id="2521" name="Google Shape;2521;p141"/>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t/>
            </a:r>
            <a:endParaRPr sz="1800">
              <a:solidFill>
                <a:srgbClr val="24292E"/>
              </a:solidFill>
            </a:endParaRPr>
          </a:p>
          <a:p>
            <a:pPr indent="0" lvl="0" marL="0" rtl="0" algn="l">
              <a:spcBef>
                <a:spcPts val="300"/>
              </a:spcBef>
              <a:spcAft>
                <a:spcPts val="0"/>
              </a:spcAft>
              <a:buNone/>
            </a:pPr>
            <a:r>
              <a:rPr lang="en" sz="1800">
                <a:solidFill>
                  <a:srgbClr val="24292E"/>
                </a:solidFill>
              </a:rPr>
              <a:t>The structure of the security organization</a:t>
            </a:r>
            <a:endParaRPr sz="1800">
              <a:solidFill>
                <a:srgbClr val="24292E"/>
              </a:solidFill>
            </a:endParaRPr>
          </a:p>
          <a:p>
            <a:pPr indent="0" lvl="0" marL="0" rtl="0" algn="l">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5" name="Shape 2055"/>
        <p:cNvGrpSpPr/>
        <p:nvPr/>
      </p:nvGrpSpPr>
      <p:grpSpPr>
        <a:xfrm>
          <a:off x="0" y="0"/>
          <a:ext cx="0" cy="0"/>
          <a:chOff x="0" y="0"/>
          <a:chExt cx="0" cy="0"/>
        </a:xfrm>
      </p:grpSpPr>
      <p:sp>
        <p:nvSpPr>
          <p:cNvPr id="2056" name="Google Shape;2056;p10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Let’s begin with a </a:t>
            </a:r>
            <a:r>
              <a:rPr i="1" lang="en"/>
              <a:t>brief</a:t>
            </a:r>
            <a:r>
              <a:rPr i="1" lang="en"/>
              <a:t> recap of some modules we’ve covered so far in the course. </a:t>
            </a:r>
            <a:endParaRPr i="1"/>
          </a:p>
        </p:txBody>
      </p:sp>
      <p:sp>
        <p:nvSpPr>
          <p:cNvPr id="2057" name="Google Shape;2057;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8" name="Google Shape;2058;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5" name="Shape 2525"/>
        <p:cNvGrpSpPr/>
        <p:nvPr/>
      </p:nvGrpSpPr>
      <p:grpSpPr>
        <a:xfrm>
          <a:off x="0" y="0"/>
          <a:ext cx="0" cy="0"/>
          <a:chOff x="0" y="0"/>
          <a:chExt cx="0" cy="0"/>
        </a:xfrm>
      </p:grpSpPr>
      <p:sp>
        <p:nvSpPr>
          <p:cNvPr id="2526" name="Google Shape;2526;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Executive Roles: The Core Leadership Teams</a:t>
            </a:r>
            <a:endParaRPr/>
          </a:p>
        </p:txBody>
      </p:sp>
      <p:sp>
        <p:nvSpPr>
          <p:cNvPr id="2527" name="Google Shape;252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8" name="Google Shape;2528;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29" name="Google Shape;2529;p142"/>
          <p:cNvSpPr/>
          <p:nvPr/>
        </p:nvSpPr>
        <p:spPr>
          <a:xfrm>
            <a:off x="140425" y="2170950"/>
            <a:ext cx="1969800" cy="8016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Chief Financial </a:t>
            </a:r>
            <a:endParaRPr b="1"/>
          </a:p>
          <a:p>
            <a:pPr indent="0" lvl="0" marL="0" rtl="0" algn="ctr">
              <a:spcBef>
                <a:spcPts val="0"/>
              </a:spcBef>
              <a:spcAft>
                <a:spcPts val="0"/>
              </a:spcAft>
              <a:buNone/>
            </a:pPr>
            <a:r>
              <a:rPr b="1" lang="en"/>
              <a:t>Officer</a:t>
            </a:r>
            <a:endParaRPr b="1"/>
          </a:p>
          <a:p>
            <a:pPr indent="0" lvl="0" marL="0" rtl="0" algn="ctr">
              <a:spcBef>
                <a:spcPts val="0"/>
              </a:spcBef>
              <a:spcAft>
                <a:spcPts val="0"/>
              </a:spcAft>
              <a:buNone/>
            </a:pPr>
            <a:r>
              <a:rPr b="1" lang="en"/>
              <a:t>(</a:t>
            </a:r>
            <a:r>
              <a:rPr b="1" lang="en"/>
              <a:t>CFO</a:t>
            </a:r>
            <a:r>
              <a:rPr b="1" lang="en"/>
              <a:t>)</a:t>
            </a:r>
            <a:endParaRPr b="1"/>
          </a:p>
        </p:txBody>
      </p:sp>
      <p:sp>
        <p:nvSpPr>
          <p:cNvPr id="2530" name="Google Shape;2530;p142"/>
          <p:cNvSpPr/>
          <p:nvPr/>
        </p:nvSpPr>
        <p:spPr>
          <a:xfrm>
            <a:off x="3194325" y="934700"/>
            <a:ext cx="2198100" cy="8016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Chief Executive Officer</a:t>
            </a:r>
            <a:endParaRPr b="1"/>
          </a:p>
          <a:p>
            <a:pPr indent="0" lvl="0" marL="0" rtl="0" algn="ctr">
              <a:spcBef>
                <a:spcPts val="0"/>
              </a:spcBef>
              <a:spcAft>
                <a:spcPts val="0"/>
              </a:spcAft>
              <a:buNone/>
            </a:pPr>
            <a:r>
              <a:rPr b="1" lang="en"/>
              <a:t>(CEO)</a:t>
            </a:r>
            <a:endParaRPr b="1"/>
          </a:p>
        </p:txBody>
      </p:sp>
      <p:sp>
        <p:nvSpPr>
          <p:cNvPr id="2531" name="Google Shape;2531;p142"/>
          <p:cNvSpPr/>
          <p:nvPr/>
        </p:nvSpPr>
        <p:spPr>
          <a:xfrm>
            <a:off x="2394538" y="2170950"/>
            <a:ext cx="1969800" cy="801600"/>
          </a:xfrm>
          <a:prstGeom prst="rect">
            <a:avLst/>
          </a:prstGeom>
          <a:solidFill>
            <a:srgbClr val="D0E0E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Chief Operating </a:t>
            </a:r>
            <a:endParaRPr b="1"/>
          </a:p>
          <a:p>
            <a:pPr indent="0" lvl="0" marL="0" rtl="0" algn="ctr">
              <a:spcBef>
                <a:spcPts val="0"/>
              </a:spcBef>
              <a:spcAft>
                <a:spcPts val="0"/>
              </a:spcAft>
              <a:buNone/>
            </a:pPr>
            <a:r>
              <a:rPr b="1" lang="en"/>
              <a:t>Officer</a:t>
            </a:r>
            <a:endParaRPr b="1"/>
          </a:p>
          <a:p>
            <a:pPr indent="0" lvl="0" marL="0" rtl="0" algn="ctr">
              <a:spcBef>
                <a:spcPts val="0"/>
              </a:spcBef>
              <a:spcAft>
                <a:spcPts val="0"/>
              </a:spcAft>
              <a:buNone/>
            </a:pPr>
            <a:r>
              <a:rPr b="1" lang="en"/>
              <a:t>(</a:t>
            </a:r>
            <a:r>
              <a:rPr b="1" lang="en"/>
              <a:t>COO</a:t>
            </a:r>
            <a:r>
              <a:rPr b="1" lang="en"/>
              <a:t>)</a:t>
            </a:r>
            <a:endParaRPr b="1"/>
          </a:p>
        </p:txBody>
      </p:sp>
      <p:sp>
        <p:nvSpPr>
          <p:cNvPr id="2532" name="Google Shape;2532;p142"/>
          <p:cNvSpPr/>
          <p:nvPr/>
        </p:nvSpPr>
        <p:spPr>
          <a:xfrm>
            <a:off x="6844200" y="2170950"/>
            <a:ext cx="1969800" cy="801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Chief Information Officer</a:t>
            </a:r>
            <a:endParaRPr b="1"/>
          </a:p>
          <a:p>
            <a:pPr indent="0" lvl="0" marL="0" rtl="0" algn="ctr">
              <a:spcBef>
                <a:spcPts val="0"/>
              </a:spcBef>
              <a:spcAft>
                <a:spcPts val="0"/>
              </a:spcAft>
              <a:buNone/>
            </a:pPr>
            <a:r>
              <a:rPr b="1" lang="en"/>
              <a:t>(</a:t>
            </a:r>
            <a:r>
              <a:rPr b="1" lang="en"/>
              <a:t>CIO</a:t>
            </a:r>
            <a:r>
              <a:rPr b="1" lang="en"/>
              <a:t>)</a:t>
            </a:r>
            <a:endParaRPr b="1"/>
          </a:p>
        </p:txBody>
      </p:sp>
      <p:sp>
        <p:nvSpPr>
          <p:cNvPr id="2533" name="Google Shape;2533;p142"/>
          <p:cNvSpPr/>
          <p:nvPr/>
        </p:nvSpPr>
        <p:spPr>
          <a:xfrm>
            <a:off x="4648675" y="2170938"/>
            <a:ext cx="1969800" cy="8016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Chief Information Security Officer</a:t>
            </a:r>
            <a:endParaRPr b="1"/>
          </a:p>
          <a:p>
            <a:pPr indent="0" lvl="0" marL="0" rtl="0" algn="ctr">
              <a:spcBef>
                <a:spcPts val="0"/>
              </a:spcBef>
              <a:spcAft>
                <a:spcPts val="0"/>
              </a:spcAft>
              <a:buNone/>
            </a:pPr>
            <a:r>
              <a:rPr b="1" lang="en"/>
              <a:t>(</a:t>
            </a:r>
            <a:r>
              <a:rPr b="1" lang="en"/>
              <a:t>CISO</a:t>
            </a:r>
            <a:r>
              <a:rPr b="1" lang="en"/>
              <a:t>)</a:t>
            </a:r>
            <a:endParaRPr b="1"/>
          </a:p>
        </p:txBody>
      </p:sp>
      <p:cxnSp>
        <p:nvCxnSpPr>
          <p:cNvPr id="2534" name="Google Shape;2534;p142"/>
          <p:cNvCxnSpPr>
            <a:stCxn id="2529" idx="0"/>
            <a:endCxn id="2530" idx="2"/>
          </p:cNvCxnSpPr>
          <p:nvPr/>
        </p:nvCxnSpPr>
        <p:spPr>
          <a:xfrm rot="-5400000">
            <a:off x="2491975" y="369600"/>
            <a:ext cx="434700" cy="3168000"/>
          </a:xfrm>
          <a:prstGeom prst="bentConnector3">
            <a:avLst>
              <a:gd fmla="val 49994" name="adj1"/>
            </a:avLst>
          </a:prstGeom>
          <a:noFill/>
          <a:ln cap="flat" cmpd="sng" w="9525">
            <a:solidFill>
              <a:srgbClr val="000000"/>
            </a:solidFill>
            <a:prstDash val="solid"/>
            <a:round/>
            <a:headEnd len="med" w="med" type="none"/>
            <a:tailEnd len="med" w="med" type="none"/>
          </a:ln>
        </p:spPr>
      </p:cxnSp>
      <p:cxnSp>
        <p:nvCxnSpPr>
          <p:cNvPr id="2535" name="Google Shape;2535;p142"/>
          <p:cNvCxnSpPr>
            <a:stCxn id="2531" idx="0"/>
            <a:endCxn id="2530" idx="2"/>
          </p:cNvCxnSpPr>
          <p:nvPr/>
        </p:nvCxnSpPr>
        <p:spPr>
          <a:xfrm rot="-5400000">
            <a:off x="3618988" y="1496700"/>
            <a:ext cx="434700" cy="913800"/>
          </a:xfrm>
          <a:prstGeom prst="bentConnector3">
            <a:avLst>
              <a:gd fmla="val 49994" name="adj1"/>
            </a:avLst>
          </a:prstGeom>
          <a:noFill/>
          <a:ln cap="flat" cmpd="sng" w="9525">
            <a:solidFill>
              <a:srgbClr val="000000"/>
            </a:solidFill>
            <a:prstDash val="solid"/>
            <a:round/>
            <a:headEnd len="med" w="med" type="none"/>
            <a:tailEnd len="med" w="med" type="none"/>
          </a:ln>
        </p:spPr>
      </p:cxnSp>
      <p:cxnSp>
        <p:nvCxnSpPr>
          <p:cNvPr id="2536" name="Google Shape;2536;p142"/>
          <p:cNvCxnSpPr>
            <a:stCxn id="2530" idx="2"/>
            <a:endCxn id="2533" idx="0"/>
          </p:cNvCxnSpPr>
          <p:nvPr/>
        </p:nvCxnSpPr>
        <p:spPr>
          <a:xfrm flipH="1" rot="-5400000">
            <a:off x="4746075" y="1283600"/>
            <a:ext cx="434700" cy="1340100"/>
          </a:xfrm>
          <a:prstGeom prst="bentConnector3">
            <a:avLst>
              <a:gd fmla="val 49993" name="adj1"/>
            </a:avLst>
          </a:prstGeom>
          <a:noFill/>
          <a:ln cap="flat" cmpd="sng" w="9525">
            <a:solidFill>
              <a:srgbClr val="000000"/>
            </a:solidFill>
            <a:prstDash val="solid"/>
            <a:round/>
            <a:headEnd len="med" w="med" type="none"/>
            <a:tailEnd len="med" w="med" type="none"/>
          </a:ln>
        </p:spPr>
      </p:cxnSp>
      <p:cxnSp>
        <p:nvCxnSpPr>
          <p:cNvPr id="2537" name="Google Shape;2537;p142"/>
          <p:cNvCxnSpPr>
            <a:stCxn id="2530" idx="2"/>
            <a:endCxn id="2532" idx="0"/>
          </p:cNvCxnSpPr>
          <p:nvPr/>
        </p:nvCxnSpPr>
        <p:spPr>
          <a:xfrm flipH="1" rot="-5400000">
            <a:off x="5843925" y="185750"/>
            <a:ext cx="434700" cy="3535800"/>
          </a:xfrm>
          <a:prstGeom prst="bentConnector3">
            <a:avLst>
              <a:gd fmla="val 49994" name="adj1"/>
            </a:avLst>
          </a:prstGeom>
          <a:noFill/>
          <a:ln cap="flat" cmpd="sng" w="9525">
            <a:solidFill>
              <a:srgbClr val="000000"/>
            </a:solidFill>
            <a:prstDash val="solid"/>
            <a:round/>
            <a:headEnd len="med" w="med" type="none"/>
            <a:tailEnd len="med" w="med" type="none"/>
          </a:ln>
        </p:spPr>
      </p:cxnSp>
      <p:sp>
        <p:nvSpPr>
          <p:cNvPr id="2538" name="Google Shape;2538;p142"/>
          <p:cNvSpPr txBox="1"/>
          <p:nvPr/>
        </p:nvSpPr>
        <p:spPr>
          <a:xfrm>
            <a:off x="366775" y="3278425"/>
            <a:ext cx="8367600" cy="149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Roboto"/>
              <a:ea typeface="Roboto"/>
              <a:cs typeface="Roboto"/>
              <a:sym typeface="Roboto"/>
            </a:endParaRPr>
          </a:p>
          <a:p>
            <a:pPr indent="457200" lvl="0" marL="0" rtl="0" algn="l">
              <a:lnSpc>
                <a:spcPct val="115000"/>
              </a:lnSpc>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Chief Executive Officer (CEO) </a:t>
            </a:r>
            <a:r>
              <a:rPr lang="en">
                <a:solidFill>
                  <a:schemeClr val="dk1"/>
                </a:solidFill>
                <a:latin typeface="Roboto"/>
                <a:ea typeface="Roboto"/>
                <a:cs typeface="Roboto"/>
                <a:sym typeface="Roboto"/>
              </a:rPr>
              <a:t>is responsible for plotting the overall direction of the company. </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Reports to the </a:t>
            </a:r>
            <a:r>
              <a:rPr b="1" lang="en">
                <a:solidFill>
                  <a:schemeClr val="dk1"/>
                </a:solidFill>
                <a:latin typeface="Roboto"/>
                <a:ea typeface="Roboto"/>
                <a:cs typeface="Roboto"/>
                <a:sym typeface="Roboto"/>
              </a:rPr>
              <a:t>Board of Directors.</a:t>
            </a:r>
            <a:r>
              <a:rPr lang="en">
                <a:solidFill>
                  <a:schemeClr val="dk1"/>
                </a:solidFill>
                <a:latin typeface="Roboto"/>
                <a:ea typeface="Roboto"/>
                <a:cs typeface="Roboto"/>
                <a:sym typeface="Roboto"/>
              </a:rPr>
              <a:t> This is a group of individuals, elected by shareholders, which holds the CEO accountable for meeting the demands of those shareholders. </a:t>
            </a:r>
            <a:br>
              <a:rPr b="1" lang="en" sz="1200">
                <a:solidFill>
                  <a:schemeClr val="dk1"/>
                </a:solidFill>
              </a:rPr>
            </a:br>
            <a:endParaRPr/>
          </a:p>
        </p:txBody>
      </p:sp>
      <p:pic>
        <p:nvPicPr>
          <p:cNvPr id="2539" name="Google Shape;2539;p142"/>
          <p:cNvPicPr preferRelativeResize="0"/>
          <p:nvPr/>
        </p:nvPicPr>
        <p:blipFill>
          <a:blip r:embed="rId3">
            <a:alphaModFix/>
          </a:blip>
          <a:stretch>
            <a:fillRect/>
          </a:stretch>
        </p:blipFill>
        <p:spPr>
          <a:xfrm>
            <a:off x="5142775" y="783850"/>
            <a:ext cx="434700" cy="434700"/>
          </a:xfrm>
          <a:prstGeom prst="rect">
            <a:avLst/>
          </a:prstGeom>
          <a:noFill/>
          <a:ln>
            <a:noFill/>
          </a:ln>
        </p:spPr>
      </p:pic>
      <p:pic>
        <p:nvPicPr>
          <p:cNvPr id="2540" name="Google Shape;2540;p142"/>
          <p:cNvPicPr preferRelativeResize="0"/>
          <p:nvPr/>
        </p:nvPicPr>
        <p:blipFill>
          <a:blip r:embed="rId3">
            <a:alphaModFix/>
          </a:blip>
          <a:stretch>
            <a:fillRect/>
          </a:stretch>
        </p:blipFill>
        <p:spPr>
          <a:xfrm>
            <a:off x="366775" y="3594975"/>
            <a:ext cx="533700" cy="533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4" name="Shape 2544"/>
        <p:cNvGrpSpPr/>
        <p:nvPr/>
      </p:nvGrpSpPr>
      <p:grpSpPr>
        <a:xfrm>
          <a:off x="0" y="0"/>
          <a:ext cx="0" cy="0"/>
          <a:chOff x="0" y="0"/>
          <a:chExt cx="0" cy="0"/>
        </a:xfrm>
      </p:grpSpPr>
      <p:sp>
        <p:nvSpPr>
          <p:cNvPr id="2545" name="Google Shape;2545;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Executive Roles: The Core Leadership Teams</a:t>
            </a:r>
            <a:endParaRPr/>
          </a:p>
        </p:txBody>
      </p:sp>
      <p:sp>
        <p:nvSpPr>
          <p:cNvPr id="2546" name="Google Shape;2546;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7" name="Google Shape;2547;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48" name="Google Shape;2548;p143"/>
          <p:cNvSpPr/>
          <p:nvPr/>
        </p:nvSpPr>
        <p:spPr>
          <a:xfrm>
            <a:off x="140425" y="2170953"/>
            <a:ext cx="1969800" cy="2268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CFO</a:t>
            </a:r>
            <a:endParaRPr b="1"/>
          </a:p>
        </p:txBody>
      </p:sp>
      <p:sp>
        <p:nvSpPr>
          <p:cNvPr id="2549" name="Google Shape;2549;p143"/>
          <p:cNvSpPr/>
          <p:nvPr/>
        </p:nvSpPr>
        <p:spPr>
          <a:xfrm>
            <a:off x="3194325" y="934700"/>
            <a:ext cx="2198100" cy="433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CEO</a:t>
            </a:r>
            <a:endParaRPr b="1"/>
          </a:p>
        </p:txBody>
      </p:sp>
      <p:sp>
        <p:nvSpPr>
          <p:cNvPr id="2550" name="Google Shape;2550;p143"/>
          <p:cNvSpPr/>
          <p:nvPr/>
        </p:nvSpPr>
        <p:spPr>
          <a:xfrm>
            <a:off x="2394538" y="2170953"/>
            <a:ext cx="1969800" cy="226800"/>
          </a:xfrm>
          <a:prstGeom prst="rect">
            <a:avLst/>
          </a:prstGeom>
          <a:solidFill>
            <a:srgbClr val="D0E0E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COO</a:t>
            </a:r>
            <a:endParaRPr b="1"/>
          </a:p>
        </p:txBody>
      </p:sp>
      <p:sp>
        <p:nvSpPr>
          <p:cNvPr id="2551" name="Google Shape;2551;p143"/>
          <p:cNvSpPr/>
          <p:nvPr/>
        </p:nvSpPr>
        <p:spPr>
          <a:xfrm>
            <a:off x="6844200" y="2170953"/>
            <a:ext cx="1969800" cy="2268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CIO</a:t>
            </a:r>
            <a:endParaRPr b="1"/>
          </a:p>
        </p:txBody>
      </p:sp>
      <p:sp>
        <p:nvSpPr>
          <p:cNvPr id="2552" name="Google Shape;2552;p143"/>
          <p:cNvSpPr/>
          <p:nvPr/>
        </p:nvSpPr>
        <p:spPr>
          <a:xfrm>
            <a:off x="4648675" y="2170950"/>
            <a:ext cx="1969800" cy="2268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a:t>CISO</a:t>
            </a:r>
            <a:endParaRPr b="1"/>
          </a:p>
        </p:txBody>
      </p:sp>
      <p:cxnSp>
        <p:nvCxnSpPr>
          <p:cNvPr id="2553" name="Google Shape;2553;p143"/>
          <p:cNvCxnSpPr>
            <a:stCxn id="2548" idx="0"/>
            <a:endCxn id="2549" idx="2"/>
          </p:cNvCxnSpPr>
          <p:nvPr/>
        </p:nvCxnSpPr>
        <p:spPr>
          <a:xfrm rot="-5400000">
            <a:off x="2307775" y="185403"/>
            <a:ext cx="803100" cy="3168000"/>
          </a:xfrm>
          <a:prstGeom prst="bentConnector3">
            <a:avLst>
              <a:gd fmla="val 49997" name="adj1"/>
            </a:avLst>
          </a:prstGeom>
          <a:noFill/>
          <a:ln cap="flat" cmpd="sng" w="9525">
            <a:solidFill>
              <a:srgbClr val="000000"/>
            </a:solidFill>
            <a:prstDash val="solid"/>
            <a:round/>
            <a:headEnd len="med" w="med" type="none"/>
            <a:tailEnd len="med" w="med" type="none"/>
          </a:ln>
        </p:spPr>
      </p:cxnSp>
      <p:cxnSp>
        <p:nvCxnSpPr>
          <p:cNvPr id="2554" name="Google Shape;2554;p143"/>
          <p:cNvCxnSpPr>
            <a:stCxn id="2550" idx="0"/>
            <a:endCxn id="2549" idx="2"/>
          </p:cNvCxnSpPr>
          <p:nvPr/>
        </p:nvCxnSpPr>
        <p:spPr>
          <a:xfrm rot="-5400000">
            <a:off x="3434788" y="1312503"/>
            <a:ext cx="803100" cy="913800"/>
          </a:xfrm>
          <a:prstGeom prst="bentConnector3">
            <a:avLst>
              <a:gd fmla="val 49997" name="adj1"/>
            </a:avLst>
          </a:prstGeom>
          <a:noFill/>
          <a:ln cap="flat" cmpd="sng" w="9525">
            <a:solidFill>
              <a:srgbClr val="000000"/>
            </a:solidFill>
            <a:prstDash val="solid"/>
            <a:round/>
            <a:headEnd len="med" w="med" type="none"/>
            <a:tailEnd len="med" w="med" type="none"/>
          </a:ln>
        </p:spPr>
      </p:cxnSp>
      <p:cxnSp>
        <p:nvCxnSpPr>
          <p:cNvPr id="2555" name="Google Shape;2555;p143"/>
          <p:cNvCxnSpPr>
            <a:stCxn id="2549" idx="2"/>
            <a:endCxn id="2552" idx="0"/>
          </p:cNvCxnSpPr>
          <p:nvPr/>
        </p:nvCxnSpPr>
        <p:spPr>
          <a:xfrm flipH="1" rot="-5400000">
            <a:off x="4561875" y="1099400"/>
            <a:ext cx="803100" cy="1340100"/>
          </a:xfrm>
          <a:prstGeom prst="bentConnector3">
            <a:avLst>
              <a:gd fmla="val 49997" name="adj1"/>
            </a:avLst>
          </a:prstGeom>
          <a:noFill/>
          <a:ln cap="flat" cmpd="sng" w="9525">
            <a:solidFill>
              <a:srgbClr val="000000"/>
            </a:solidFill>
            <a:prstDash val="solid"/>
            <a:round/>
            <a:headEnd len="med" w="med" type="none"/>
            <a:tailEnd len="med" w="med" type="none"/>
          </a:ln>
        </p:spPr>
      </p:cxnSp>
      <p:cxnSp>
        <p:nvCxnSpPr>
          <p:cNvPr id="2556" name="Google Shape;2556;p143"/>
          <p:cNvCxnSpPr>
            <a:stCxn id="2549" idx="2"/>
            <a:endCxn id="2551" idx="0"/>
          </p:cNvCxnSpPr>
          <p:nvPr/>
        </p:nvCxnSpPr>
        <p:spPr>
          <a:xfrm flipH="1" rot="-5400000">
            <a:off x="5659725" y="1550"/>
            <a:ext cx="803100" cy="3535800"/>
          </a:xfrm>
          <a:prstGeom prst="bentConnector3">
            <a:avLst>
              <a:gd fmla="val 49997" name="adj1"/>
            </a:avLst>
          </a:prstGeom>
          <a:noFill/>
          <a:ln cap="flat" cmpd="sng" w="9525">
            <a:solidFill>
              <a:srgbClr val="000000"/>
            </a:solidFill>
            <a:prstDash val="solid"/>
            <a:round/>
            <a:headEnd len="med" w="med" type="none"/>
            <a:tailEnd len="med" w="med" type="none"/>
          </a:ln>
        </p:spPr>
      </p:cxnSp>
      <p:sp>
        <p:nvSpPr>
          <p:cNvPr id="2557" name="Google Shape;2557;p143"/>
          <p:cNvSpPr/>
          <p:nvPr/>
        </p:nvSpPr>
        <p:spPr>
          <a:xfrm>
            <a:off x="140425" y="2503425"/>
            <a:ext cx="1969800" cy="23475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0" lIns="91425" spcFirstLastPara="1" rIns="91425" wrap="square" tIns="0">
            <a:noAutofit/>
          </a:bodyPr>
          <a:lstStyle/>
          <a:p>
            <a:pPr indent="0" lvl="0" marL="0" rtl="0" algn="l">
              <a:lnSpc>
                <a:spcPct val="115000"/>
              </a:lnSpc>
              <a:spcBef>
                <a:spcPts val="0"/>
              </a:spcBef>
              <a:spcAft>
                <a:spcPts val="0"/>
              </a:spcAft>
              <a:buNone/>
            </a:pPr>
            <a:r>
              <a:rPr b="1" lang="en" sz="1200">
                <a:solidFill>
                  <a:schemeClr val="dk1"/>
                </a:solidFill>
              </a:rPr>
              <a:t>Chief Financial Officer</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Responsible for charting and monitoring the company's financial trajectory, which helps ensure that the company uses its cash wisely.</a:t>
            </a:r>
            <a:endParaRPr b="1"/>
          </a:p>
        </p:txBody>
      </p:sp>
      <p:sp>
        <p:nvSpPr>
          <p:cNvPr id="2558" name="Google Shape;2558;p143"/>
          <p:cNvSpPr/>
          <p:nvPr/>
        </p:nvSpPr>
        <p:spPr>
          <a:xfrm>
            <a:off x="2394550" y="2503425"/>
            <a:ext cx="1969800" cy="2347500"/>
          </a:xfrm>
          <a:prstGeom prst="rect">
            <a:avLst/>
          </a:prstGeom>
          <a:solidFill>
            <a:srgbClr val="D0E0E3"/>
          </a:solidFill>
          <a:ln cap="flat" cmpd="sng" w="9525">
            <a:solidFill>
              <a:srgbClr val="000000"/>
            </a:solidFill>
            <a:prstDash val="solid"/>
            <a:round/>
            <a:headEnd len="sm" w="sm" type="none"/>
            <a:tailEnd len="sm" w="sm" type="none"/>
          </a:ln>
        </p:spPr>
        <p:txBody>
          <a:bodyPr anchorCtr="0" anchor="ctr" bIns="0" lIns="91425"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Chief Operating Officer</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Responsible for ensuring a business is able to function effectively day-to-day, and typically reports directly to the CEO</a:t>
            </a:r>
            <a:endParaRPr b="1"/>
          </a:p>
        </p:txBody>
      </p:sp>
      <p:sp>
        <p:nvSpPr>
          <p:cNvPr id="2559" name="Google Shape;2559;p143"/>
          <p:cNvSpPr/>
          <p:nvPr/>
        </p:nvSpPr>
        <p:spPr>
          <a:xfrm>
            <a:off x="4648675" y="2503429"/>
            <a:ext cx="1969800" cy="23475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0" lIns="91425" spcFirstLastPara="1" rIns="91425" wrap="square" tIns="0">
            <a:noAutofit/>
          </a:bodyPr>
          <a:lstStyle/>
          <a:p>
            <a:pPr indent="0" lvl="0" marL="0" rtl="0" algn="l">
              <a:lnSpc>
                <a:spcPct val="115000"/>
              </a:lnSpc>
              <a:spcBef>
                <a:spcPts val="0"/>
              </a:spcBef>
              <a:spcAft>
                <a:spcPts val="0"/>
              </a:spcAft>
              <a:buNone/>
            </a:pPr>
            <a:r>
              <a:rPr b="1" lang="en" sz="1200">
                <a:solidFill>
                  <a:schemeClr val="dk1"/>
                </a:solidFill>
              </a:rPr>
              <a:t>Chief Information Security Officer (CISO)</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Responsible for managing risk to an organization's data throughout its lifecycle. </a:t>
            </a:r>
            <a:endParaRPr b="1"/>
          </a:p>
        </p:txBody>
      </p:sp>
      <p:sp>
        <p:nvSpPr>
          <p:cNvPr id="2560" name="Google Shape;2560;p143"/>
          <p:cNvSpPr/>
          <p:nvPr/>
        </p:nvSpPr>
        <p:spPr>
          <a:xfrm>
            <a:off x="6844200" y="2503425"/>
            <a:ext cx="1969800" cy="2347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91425"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Chief Information Officer (CIO)</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Responsible  for developing IT systems that support the business. The CIO typically reports to the CEO.</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4" name="Shape 2564"/>
        <p:cNvGrpSpPr/>
        <p:nvPr/>
      </p:nvGrpSpPr>
      <p:grpSpPr>
        <a:xfrm>
          <a:off x="0" y="0"/>
          <a:ext cx="0" cy="0"/>
          <a:chOff x="0" y="0"/>
          <a:chExt cx="0" cy="0"/>
        </a:xfrm>
      </p:grpSpPr>
      <p:sp>
        <p:nvSpPr>
          <p:cNvPr id="2565" name="Google Shape;2565;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Organizational Structure</a:t>
            </a:r>
            <a:endParaRPr/>
          </a:p>
        </p:txBody>
      </p:sp>
      <p:sp>
        <p:nvSpPr>
          <p:cNvPr id="2566" name="Google Shape;2566;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7" name="Google Shape;2567;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8" name="Google Shape;2568;p144"/>
          <p:cNvSpPr/>
          <p:nvPr/>
        </p:nvSpPr>
        <p:spPr>
          <a:xfrm>
            <a:off x="3699100" y="891175"/>
            <a:ext cx="980400" cy="298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CEO</a:t>
            </a:r>
            <a:endParaRPr b="1"/>
          </a:p>
        </p:txBody>
      </p:sp>
      <p:sp>
        <p:nvSpPr>
          <p:cNvPr id="2569" name="Google Shape;2569;p144"/>
          <p:cNvSpPr/>
          <p:nvPr/>
        </p:nvSpPr>
        <p:spPr>
          <a:xfrm>
            <a:off x="757900" y="1547150"/>
            <a:ext cx="980400" cy="2985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CFO</a:t>
            </a:r>
            <a:endParaRPr b="1"/>
          </a:p>
        </p:txBody>
      </p:sp>
      <p:sp>
        <p:nvSpPr>
          <p:cNvPr id="2570" name="Google Shape;2570;p144"/>
          <p:cNvSpPr/>
          <p:nvPr/>
        </p:nvSpPr>
        <p:spPr>
          <a:xfrm>
            <a:off x="2718700" y="1547150"/>
            <a:ext cx="980400" cy="298500"/>
          </a:xfrm>
          <a:prstGeom prst="rect">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COO</a:t>
            </a:r>
            <a:endParaRPr b="1"/>
          </a:p>
        </p:txBody>
      </p:sp>
      <p:sp>
        <p:nvSpPr>
          <p:cNvPr id="2571" name="Google Shape;2571;p144"/>
          <p:cNvSpPr/>
          <p:nvPr/>
        </p:nvSpPr>
        <p:spPr>
          <a:xfrm>
            <a:off x="4679500" y="1547150"/>
            <a:ext cx="980400" cy="2985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CIO</a:t>
            </a:r>
            <a:endParaRPr b="1"/>
          </a:p>
        </p:txBody>
      </p:sp>
      <p:sp>
        <p:nvSpPr>
          <p:cNvPr id="2572" name="Google Shape;2572;p144"/>
          <p:cNvSpPr/>
          <p:nvPr/>
        </p:nvSpPr>
        <p:spPr>
          <a:xfrm>
            <a:off x="6640300" y="1547150"/>
            <a:ext cx="980400" cy="298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CISO</a:t>
            </a:r>
            <a:endParaRPr b="1"/>
          </a:p>
        </p:txBody>
      </p:sp>
      <p:cxnSp>
        <p:nvCxnSpPr>
          <p:cNvPr id="2573" name="Google Shape;2573;p144"/>
          <p:cNvCxnSpPr>
            <a:stCxn id="2568" idx="2"/>
            <a:endCxn id="2570" idx="0"/>
          </p:cNvCxnSpPr>
          <p:nvPr/>
        </p:nvCxnSpPr>
        <p:spPr>
          <a:xfrm rot="5400000">
            <a:off x="3520300" y="878275"/>
            <a:ext cx="357600" cy="980400"/>
          </a:xfrm>
          <a:prstGeom prst="bentConnector3">
            <a:avLst>
              <a:gd fmla="val 49983" name="adj1"/>
            </a:avLst>
          </a:prstGeom>
          <a:noFill/>
          <a:ln cap="flat" cmpd="sng" w="9525">
            <a:solidFill>
              <a:srgbClr val="000000"/>
            </a:solidFill>
            <a:prstDash val="solid"/>
            <a:round/>
            <a:headEnd len="med" w="med" type="none"/>
            <a:tailEnd len="med" w="med" type="none"/>
          </a:ln>
        </p:spPr>
      </p:cxnSp>
      <p:cxnSp>
        <p:nvCxnSpPr>
          <p:cNvPr id="2574" name="Google Shape;2574;p144"/>
          <p:cNvCxnSpPr>
            <a:stCxn id="2568" idx="2"/>
            <a:endCxn id="2569" idx="0"/>
          </p:cNvCxnSpPr>
          <p:nvPr/>
        </p:nvCxnSpPr>
        <p:spPr>
          <a:xfrm rot="5400000">
            <a:off x="2539900" y="-102125"/>
            <a:ext cx="357600" cy="2941200"/>
          </a:xfrm>
          <a:prstGeom prst="bentConnector3">
            <a:avLst>
              <a:gd fmla="val 49983" name="adj1"/>
            </a:avLst>
          </a:prstGeom>
          <a:noFill/>
          <a:ln cap="flat" cmpd="sng" w="9525">
            <a:solidFill>
              <a:srgbClr val="000000"/>
            </a:solidFill>
            <a:prstDash val="solid"/>
            <a:round/>
            <a:headEnd len="med" w="med" type="none"/>
            <a:tailEnd len="med" w="med" type="none"/>
          </a:ln>
        </p:spPr>
      </p:cxnSp>
      <p:cxnSp>
        <p:nvCxnSpPr>
          <p:cNvPr id="2575" name="Google Shape;2575;p144"/>
          <p:cNvCxnSpPr>
            <a:stCxn id="2568" idx="2"/>
            <a:endCxn id="2571" idx="0"/>
          </p:cNvCxnSpPr>
          <p:nvPr/>
        </p:nvCxnSpPr>
        <p:spPr>
          <a:xfrm flipH="1" rot="-5400000">
            <a:off x="4500700" y="878275"/>
            <a:ext cx="357600" cy="980400"/>
          </a:xfrm>
          <a:prstGeom prst="bentConnector3">
            <a:avLst>
              <a:gd fmla="val 49983" name="adj1"/>
            </a:avLst>
          </a:prstGeom>
          <a:noFill/>
          <a:ln cap="flat" cmpd="sng" w="9525">
            <a:solidFill>
              <a:srgbClr val="000000"/>
            </a:solidFill>
            <a:prstDash val="solid"/>
            <a:round/>
            <a:headEnd len="med" w="med" type="none"/>
            <a:tailEnd len="med" w="med" type="none"/>
          </a:ln>
        </p:spPr>
      </p:cxnSp>
      <p:cxnSp>
        <p:nvCxnSpPr>
          <p:cNvPr id="2576" name="Google Shape;2576;p144"/>
          <p:cNvCxnSpPr>
            <a:stCxn id="2568" idx="2"/>
            <a:endCxn id="2572" idx="0"/>
          </p:cNvCxnSpPr>
          <p:nvPr/>
        </p:nvCxnSpPr>
        <p:spPr>
          <a:xfrm flipH="1" rot="-5400000">
            <a:off x="5481100" y="-102125"/>
            <a:ext cx="357600" cy="2941200"/>
          </a:xfrm>
          <a:prstGeom prst="bentConnector3">
            <a:avLst>
              <a:gd fmla="val 49983" name="adj1"/>
            </a:avLst>
          </a:prstGeom>
          <a:noFill/>
          <a:ln cap="flat" cmpd="sng" w="9525">
            <a:solidFill>
              <a:srgbClr val="000000"/>
            </a:solidFill>
            <a:prstDash val="solid"/>
            <a:round/>
            <a:headEnd len="med" w="med" type="none"/>
            <a:tailEnd len="med" w="med" type="none"/>
          </a:ln>
        </p:spPr>
      </p:cxnSp>
      <p:sp>
        <p:nvSpPr>
          <p:cNvPr id="2577" name="Google Shape;2577;p144"/>
          <p:cNvSpPr/>
          <p:nvPr/>
        </p:nvSpPr>
        <p:spPr>
          <a:xfrm>
            <a:off x="4156000" y="2093875"/>
            <a:ext cx="2027400" cy="4200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VP, Networking</a:t>
            </a:r>
            <a:endParaRPr b="1">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Manages all networks</a:t>
            </a:r>
            <a:endParaRPr sz="1200">
              <a:latin typeface="Roboto"/>
              <a:ea typeface="Roboto"/>
              <a:cs typeface="Roboto"/>
              <a:sym typeface="Roboto"/>
            </a:endParaRPr>
          </a:p>
        </p:txBody>
      </p:sp>
      <p:sp>
        <p:nvSpPr>
          <p:cNvPr id="2578" name="Google Shape;2578;p144"/>
          <p:cNvSpPr/>
          <p:nvPr/>
        </p:nvSpPr>
        <p:spPr>
          <a:xfrm>
            <a:off x="2685400" y="2917675"/>
            <a:ext cx="2027400" cy="5337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Director of IT</a:t>
            </a:r>
            <a:endParaRPr b="1">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Responsible for building and configuring all networks</a:t>
            </a:r>
            <a:endParaRPr sz="1000">
              <a:latin typeface="Roboto"/>
              <a:ea typeface="Roboto"/>
              <a:cs typeface="Roboto"/>
              <a:sym typeface="Roboto"/>
            </a:endParaRPr>
          </a:p>
        </p:txBody>
      </p:sp>
      <p:sp>
        <p:nvSpPr>
          <p:cNvPr id="2579" name="Google Shape;2579;p144"/>
          <p:cNvSpPr/>
          <p:nvPr/>
        </p:nvSpPr>
        <p:spPr>
          <a:xfrm>
            <a:off x="5169700" y="2917675"/>
            <a:ext cx="2027400" cy="5337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Roboto"/>
                <a:ea typeface="Roboto"/>
                <a:cs typeface="Roboto"/>
                <a:sym typeface="Roboto"/>
              </a:rPr>
              <a:t>Director of Network Security</a:t>
            </a:r>
            <a:endParaRPr b="1" sz="12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Responsible for securing networks</a:t>
            </a:r>
            <a:endParaRPr sz="1000">
              <a:latin typeface="Roboto"/>
              <a:ea typeface="Roboto"/>
              <a:cs typeface="Roboto"/>
              <a:sym typeface="Roboto"/>
            </a:endParaRPr>
          </a:p>
        </p:txBody>
      </p:sp>
      <p:sp>
        <p:nvSpPr>
          <p:cNvPr id="2580" name="Google Shape;2580;p144"/>
          <p:cNvSpPr/>
          <p:nvPr/>
        </p:nvSpPr>
        <p:spPr>
          <a:xfrm>
            <a:off x="5169700" y="3614200"/>
            <a:ext cx="2027400" cy="533700"/>
          </a:xfrm>
          <a:prstGeom prst="rect">
            <a:avLst/>
          </a:prstGeom>
          <a:solidFill>
            <a:srgbClr val="3C78D8"/>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Roboto"/>
                <a:ea typeface="Roboto"/>
                <a:cs typeface="Roboto"/>
                <a:sym typeface="Roboto"/>
              </a:rPr>
              <a:t>Performance</a:t>
            </a:r>
            <a:r>
              <a:rPr lang="en" sz="1200">
                <a:latin typeface="Roboto"/>
                <a:ea typeface="Roboto"/>
                <a:cs typeface="Roboto"/>
                <a:sym typeface="Roboto"/>
              </a:rPr>
              <a:t> </a:t>
            </a:r>
            <a:r>
              <a:rPr b="1" lang="en" sz="1200">
                <a:latin typeface="Roboto"/>
                <a:ea typeface="Roboto"/>
                <a:cs typeface="Roboto"/>
                <a:sym typeface="Roboto"/>
              </a:rPr>
              <a:t>Manager</a:t>
            </a:r>
            <a:endParaRPr b="1" sz="12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Responsible for ensuring data servers run efficiently</a:t>
            </a:r>
            <a:endParaRPr sz="1000">
              <a:latin typeface="Roboto"/>
              <a:ea typeface="Roboto"/>
              <a:cs typeface="Roboto"/>
              <a:sym typeface="Roboto"/>
            </a:endParaRPr>
          </a:p>
        </p:txBody>
      </p:sp>
      <p:sp>
        <p:nvSpPr>
          <p:cNvPr id="2581" name="Google Shape;2581;p144"/>
          <p:cNvSpPr/>
          <p:nvPr/>
        </p:nvSpPr>
        <p:spPr>
          <a:xfrm>
            <a:off x="5169700" y="4310713"/>
            <a:ext cx="2027400" cy="5337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Roboto"/>
                <a:ea typeface="Roboto"/>
                <a:cs typeface="Roboto"/>
                <a:sym typeface="Roboto"/>
              </a:rPr>
              <a:t>Network Engineer</a:t>
            </a:r>
            <a:endParaRPr b="1" sz="1000">
              <a:latin typeface="Roboto"/>
              <a:ea typeface="Roboto"/>
              <a:cs typeface="Roboto"/>
              <a:sym typeface="Roboto"/>
            </a:endParaRPr>
          </a:p>
        </p:txBody>
      </p:sp>
      <p:cxnSp>
        <p:nvCxnSpPr>
          <p:cNvPr id="2582" name="Google Shape;2582;p144"/>
          <p:cNvCxnSpPr>
            <a:stCxn id="2577" idx="2"/>
            <a:endCxn id="2578" idx="0"/>
          </p:cNvCxnSpPr>
          <p:nvPr/>
        </p:nvCxnSpPr>
        <p:spPr>
          <a:xfrm rot="5400000">
            <a:off x="4232500" y="1980475"/>
            <a:ext cx="403800" cy="14706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2583" name="Google Shape;2583;p144"/>
          <p:cNvCxnSpPr>
            <a:stCxn id="2577" idx="2"/>
            <a:endCxn id="2579" idx="0"/>
          </p:cNvCxnSpPr>
          <p:nvPr/>
        </p:nvCxnSpPr>
        <p:spPr>
          <a:xfrm flipH="1" rot="-5400000">
            <a:off x="5474650" y="2208925"/>
            <a:ext cx="403800" cy="1013700"/>
          </a:xfrm>
          <a:prstGeom prst="bentConnector3">
            <a:avLst>
              <a:gd fmla="val 50000" name="adj1"/>
            </a:avLst>
          </a:prstGeom>
          <a:noFill/>
          <a:ln cap="flat" cmpd="sng" w="9525">
            <a:solidFill>
              <a:srgbClr val="000000"/>
            </a:solidFill>
            <a:prstDash val="solid"/>
            <a:round/>
            <a:headEnd len="med" w="med" type="none"/>
            <a:tailEnd len="med" w="med" type="none"/>
          </a:ln>
        </p:spPr>
      </p:cxnSp>
      <p:cxnSp>
        <p:nvCxnSpPr>
          <p:cNvPr id="2584" name="Google Shape;2584;p144"/>
          <p:cNvCxnSpPr>
            <a:stCxn id="2580" idx="0"/>
            <a:endCxn id="2579" idx="2"/>
          </p:cNvCxnSpPr>
          <p:nvPr/>
        </p:nvCxnSpPr>
        <p:spPr>
          <a:xfrm rot="10800000">
            <a:off x="6183400" y="3451300"/>
            <a:ext cx="0" cy="162900"/>
          </a:xfrm>
          <a:prstGeom prst="straightConnector1">
            <a:avLst/>
          </a:prstGeom>
          <a:noFill/>
          <a:ln cap="flat" cmpd="sng" w="9525">
            <a:solidFill>
              <a:srgbClr val="000000"/>
            </a:solidFill>
            <a:prstDash val="solid"/>
            <a:round/>
            <a:headEnd len="med" w="med" type="none"/>
            <a:tailEnd len="med" w="med" type="none"/>
          </a:ln>
        </p:spPr>
      </p:cxnSp>
      <p:cxnSp>
        <p:nvCxnSpPr>
          <p:cNvPr id="2585" name="Google Shape;2585;p144"/>
          <p:cNvCxnSpPr>
            <a:stCxn id="2581" idx="0"/>
            <a:endCxn id="2580" idx="2"/>
          </p:cNvCxnSpPr>
          <p:nvPr/>
        </p:nvCxnSpPr>
        <p:spPr>
          <a:xfrm rot="10800000">
            <a:off x="6183400" y="4147813"/>
            <a:ext cx="0" cy="162900"/>
          </a:xfrm>
          <a:prstGeom prst="straightConnector1">
            <a:avLst/>
          </a:prstGeom>
          <a:noFill/>
          <a:ln cap="flat" cmpd="sng" w="9525">
            <a:solidFill>
              <a:srgbClr val="000000"/>
            </a:solidFill>
            <a:prstDash val="solid"/>
            <a:round/>
            <a:headEnd len="med" w="med" type="none"/>
            <a:tailEnd len="med" w="med" type="none"/>
          </a:ln>
        </p:spPr>
      </p:cxnSp>
      <p:cxnSp>
        <p:nvCxnSpPr>
          <p:cNvPr id="2586" name="Google Shape;2586;p144"/>
          <p:cNvCxnSpPr>
            <a:stCxn id="2571" idx="2"/>
            <a:endCxn id="2577" idx="0"/>
          </p:cNvCxnSpPr>
          <p:nvPr/>
        </p:nvCxnSpPr>
        <p:spPr>
          <a:xfrm>
            <a:off x="5169700" y="1845650"/>
            <a:ext cx="0" cy="2481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0" name="Shape 2590"/>
        <p:cNvGrpSpPr/>
        <p:nvPr/>
      </p:nvGrpSpPr>
      <p:grpSpPr>
        <a:xfrm>
          <a:off x="0" y="0"/>
          <a:ext cx="0" cy="0"/>
          <a:chOff x="0" y="0"/>
          <a:chExt cx="0" cy="0"/>
        </a:xfrm>
      </p:grpSpPr>
      <p:sp>
        <p:nvSpPr>
          <p:cNvPr id="2591" name="Google Shape;2591;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Sample Reporting Structure</a:t>
            </a:r>
            <a:endParaRPr/>
          </a:p>
        </p:txBody>
      </p:sp>
      <p:sp>
        <p:nvSpPr>
          <p:cNvPr id="2592" name="Google Shape;2592;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3" name="Google Shape;2593;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594" name="Google Shape;2594;p145"/>
          <p:cNvGrpSpPr/>
          <p:nvPr/>
        </p:nvGrpSpPr>
        <p:grpSpPr>
          <a:xfrm>
            <a:off x="0" y="1189989"/>
            <a:ext cx="2726700" cy="3482836"/>
            <a:chOff x="0" y="1189989"/>
            <a:chExt cx="2726700" cy="3482836"/>
          </a:xfrm>
        </p:grpSpPr>
        <p:sp>
          <p:nvSpPr>
            <p:cNvPr id="2595" name="Google Shape;2595;p145"/>
            <p:cNvSpPr/>
            <p:nvPr/>
          </p:nvSpPr>
          <p:spPr>
            <a:xfrm>
              <a:off x="0" y="1189989"/>
              <a:ext cx="2726700" cy="669000"/>
            </a:xfrm>
            <a:prstGeom prst="homePlate">
              <a:avLst>
                <a:gd fmla="val 50000" name="adj"/>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Network Engineer</a:t>
              </a:r>
              <a:endParaRPr>
                <a:latin typeface="Roboto"/>
                <a:ea typeface="Roboto"/>
                <a:cs typeface="Roboto"/>
                <a:sym typeface="Roboto"/>
              </a:endParaRPr>
            </a:p>
          </p:txBody>
        </p:sp>
        <p:sp>
          <p:nvSpPr>
            <p:cNvPr id="2596" name="Google Shape;2596;p145"/>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Roboto"/>
                  <a:ea typeface="Roboto"/>
                  <a:cs typeface="Roboto"/>
                  <a:sym typeface="Roboto"/>
                </a:rPr>
                <a:t>Re</a:t>
              </a:r>
              <a:r>
                <a:rPr lang="en">
                  <a:latin typeface="Roboto"/>
                  <a:ea typeface="Roboto"/>
                  <a:cs typeface="Roboto"/>
                  <a:sym typeface="Roboto"/>
                </a:rPr>
                <a:t>port their progress to the Performance Manager.</a:t>
              </a:r>
              <a:endParaRPr sz="1200">
                <a:latin typeface="Roboto"/>
                <a:ea typeface="Roboto"/>
                <a:cs typeface="Roboto"/>
                <a:sym typeface="Roboto"/>
              </a:endParaRPr>
            </a:p>
          </p:txBody>
        </p:sp>
      </p:grpSp>
      <p:grpSp>
        <p:nvGrpSpPr>
          <p:cNvPr id="2597" name="Google Shape;2597;p145"/>
          <p:cNvGrpSpPr/>
          <p:nvPr/>
        </p:nvGrpSpPr>
        <p:grpSpPr>
          <a:xfrm>
            <a:off x="2263425" y="1189775"/>
            <a:ext cx="2541300" cy="3483050"/>
            <a:chOff x="2263425" y="1189775"/>
            <a:chExt cx="2541300" cy="3483050"/>
          </a:xfrm>
        </p:grpSpPr>
        <p:sp>
          <p:nvSpPr>
            <p:cNvPr id="2598" name="Google Shape;2598;p145"/>
            <p:cNvSpPr/>
            <p:nvPr/>
          </p:nvSpPr>
          <p:spPr>
            <a:xfrm>
              <a:off x="2263425" y="1189775"/>
              <a:ext cx="2541300" cy="669000"/>
            </a:xfrm>
            <a:prstGeom prst="chevron">
              <a:avLst>
                <a:gd fmla="val 50000" name="adj"/>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
                  <a:latin typeface="Roboto"/>
                  <a:ea typeface="Roboto"/>
                  <a:cs typeface="Roboto"/>
                  <a:sym typeface="Roboto"/>
                </a:rPr>
                <a:t>Performance Manager</a:t>
              </a:r>
              <a:endParaRPr>
                <a:latin typeface="Roboto"/>
                <a:ea typeface="Roboto"/>
                <a:cs typeface="Roboto"/>
                <a:sym typeface="Roboto"/>
              </a:endParaRPr>
            </a:p>
          </p:txBody>
        </p:sp>
        <p:sp>
          <p:nvSpPr>
            <p:cNvPr id="2599" name="Google Shape;2599;p145"/>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latin typeface="Roboto"/>
                  <a:ea typeface="Roboto"/>
                  <a:cs typeface="Roboto"/>
                  <a:sym typeface="Roboto"/>
                </a:rPr>
                <a:t>R</a:t>
              </a:r>
              <a:r>
                <a:rPr lang="en" sz="1200">
                  <a:latin typeface="Roboto"/>
                  <a:ea typeface="Roboto"/>
                  <a:cs typeface="Roboto"/>
                  <a:sym typeface="Roboto"/>
                </a:rPr>
                <a:t>eceive reports from several Network Engineers, each working on different tasks. </a:t>
              </a:r>
              <a:endParaRPr sz="1200">
                <a:latin typeface="Roboto"/>
                <a:ea typeface="Roboto"/>
                <a:cs typeface="Roboto"/>
                <a:sym typeface="Roboto"/>
              </a:endParaRPr>
            </a:p>
            <a:p>
              <a:pPr indent="0" lvl="0" marL="0" rtl="0" algn="l">
                <a:lnSpc>
                  <a:spcPct val="115000"/>
                </a:lnSpc>
                <a:spcBef>
                  <a:spcPts val="300"/>
                </a:spcBef>
                <a:spcAft>
                  <a:spcPts val="0"/>
                </a:spcAft>
                <a:buNone/>
              </a:pPr>
              <a:r>
                <a:t/>
              </a:r>
              <a:endParaRPr sz="1200">
                <a:latin typeface="Roboto"/>
                <a:ea typeface="Roboto"/>
                <a:cs typeface="Roboto"/>
                <a:sym typeface="Roboto"/>
              </a:endParaRPr>
            </a:p>
            <a:p>
              <a:pPr indent="0" lvl="0" marL="0" rtl="0" algn="l">
                <a:lnSpc>
                  <a:spcPct val="115000"/>
                </a:lnSpc>
                <a:spcBef>
                  <a:spcPts val="300"/>
                </a:spcBef>
                <a:spcAft>
                  <a:spcPts val="0"/>
                </a:spcAft>
                <a:buClr>
                  <a:schemeClr val="dk1"/>
                </a:buClr>
                <a:buSzPts val="1100"/>
                <a:buFont typeface="Arial"/>
                <a:buNone/>
              </a:pPr>
              <a:r>
                <a:rPr lang="en" sz="1200">
                  <a:latin typeface="Roboto"/>
                  <a:ea typeface="Roboto"/>
                  <a:cs typeface="Roboto"/>
                  <a:sym typeface="Roboto"/>
                </a:rPr>
                <a:t>They would use these reports to tell the Director of IT if the organization is meeting its network performance targets</a:t>
              </a:r>
              <a:endParaRPr sz="1200">
                <a:latin typeface="Roboto"/>
                <a:ea typeface="Roboto"/>
                <a:cs typeface="Roboto"/>
                <a:sym typeface="Roboto"/>
              </a:endParaRPr>
            </a:p>
          </p:txBody>
        </p:sp>
      </p:grpSp>
      <p:grpSp>
        <p:nvGrpSpPr>
          <p:cNvPr id="2600" name="Google Shape;2600;p145"/>
          <p:cNvGrpSpPr/>
          <p:nvPr/>
        </p:nvGrpSpPr>
        <p:grpSpPr>
          <a:xfrm>
            <a:off x="4329974" y="1189775"/>
            <a:ext cx="2541300" cy="3483050"/>
            <a:chOff x="4329974" y="1189775"/>
            <a:chExt cx="2541300" cy="3483050"/>
          </a:xfrm>
        </p:grpSpPr>
        <p:sp>
          <p:nvSpPr>
            <p:cNvPr id="2601" name="Google Shape;2601;p145"/>
            <p:cNvSpPr/>
            <p:nvPr/>
          </p:nvSpPr>
          <p:spPr>
            <a:xfrm>
              <a:off x="4329974" y="1189775"/>
              <a:ext cx="2541300" cy="669000"/>
            </a:xfrm>
            <a:prstGeom prst="chevron">
              <a:avLst>
                <a:gd fmla="val 50000" name="adj"/>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
                  <a:latin typeface="Roboto"/>
                  <a:ea typeface="Roboto"/>
                  <a:cs typeface="Roboto"/>
                  <a:sym typeface="Roboto"/>
                </a:rPr>
                <a:t>Director of IT</a:t>
              </a:r>
              <a:endParaRPr>
                <a:latin typeface="Roboto"/>
                <a:ea typeface="Roboto"/>
                <a:cs typeface="Roboto"/>
                <a:sym typeface="Roboto"/>
              </a:endParaRPr>
            </a:p>
          </p:txBody>
        </p:sp>
        <p:sp>
          <p:nvSpPr>
            <p:cNvPr id="2602" name="Google Shape;2602;p145"/>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latin typeface="Roboto"/>
                  <a:ea typeface="Roboto"/>
                  <a:cs typeface="Roboto"/>
                  <a:sym typeface="Roboto"/>
                </a:rPr>
                <a:t>R</a:t>
              </a:r>
              <a:r>
                <a:rPr lang="en" sz="1200">
                  <a:latin typeface="Roboto"/>
                  <a:ea typeface="Roboto"/>
                  <a:cs typeface="Roboto"/>
                  <a:sym typeface="Roboto"/>
                </a:rPr>
                <a:t>eceive reports from several managers, each in charge of a different aspect of the network. </a:t>
              </a:r>
              <a:endParaRPr sz="1200">
                <a:latin typeface="Roboto"/>
                <a:ea typeface="Roboto"/>
                <a:cs typeface="Roboto"/>
                <a:sym typeface="Roboto"/>
              </a:endParaRPr>
            </a:p>
            <a:p>
              <a:pPr indent="0" lvl="0" marL="0" rtl="0" algn="l">
                <a:lnSpc>
                  <a:spcPct val="115000"/>
                </a:lnSpc>
                <a:spcBef>
                  <a:spcPts val="300"/>
                </a:spcBef>
                <a:spcAft>
                  <a:spcPts val="0"/>
                </a:spcAft>
                <a:buNone/>
              </a:pPr>
              <a:r>
                <a:t/>
              </a:r>
              <a:endParaRPr sz="1200">
                <a:latin typeface="Roboto"/>
                <a:ea typeface="Roboto"/>
                <a:cs typeface="Roboto"/>
                <a:sym typeface="Roboto"/>
              </a:endParaRPr>
            </a:p>
            <a:p>
              <a:pPr indent="0" lvl="0" marL="0" rtl="0" algn="l">
                <a:lnSpc>
                  <a:spcPct val="115000"/>
                </a:lnSpc>
                <a:spcBef>
                  <a:spcPts val="300"/>
                </a:spcBef>
                <a:spcAft>
                  <a:spcPts val="0"/>
                </a:spcAft>
                <a:buClr>
                  <a:schemeClr val="dk1"/>
                </a:buClr>
                <a:buSzPts val="1100"/>
                <a:buFont typeface="Arial"/>
                <a:buNone/>
              </a:pPr>
              <a:r>
                <a:rPr lang="en" sz="1200">
                  <a:latin typeface="Roboto"/>
                  <a:ea typeface="Roboto"/>
                  <a:cs typeface="Roboto"/>
                  <a:sym typeface="Roboto"/>
                </a:rPr>
                <a:t>They would use these reports to tell the VP of Networking which functions of the IT department are going well.</a:t>
              </a:r>
              <a:endParaRPr sz="1200">
                <a:latin typeface="Roboto"/>
                <a:ea typeface="Roboto"/>
                <a:cs typeface="Roboto"/>
                <a:sym typeface="Roboto"/>
              </a:endParaRPr>
            </a:p>
          </p:txBody>
        </p:sp>
      </p:grpSp>
      <p:grpSp>
        <p:nvGrpSpPr>
          <p:cNvPr id="2603" name="Google Shape;2603;p145"/>
          <p:cNvGrpSpPr/>
          <p:nvPr/>
        </p:nvGrpSpPr>
        <p:grpSpPr>
          <a:xfrm>
            <a:off x="6396739" y="1189775"/>
            <a:ext cx="2541300" cy="3483050"/>
            <a:chOff x="6396739" y="1189775"/>
            <a:chExt cx="2541300" cy="3483050"/>
          </a:xfrm>
        </p:grpSpPr>
        <p:sp>
          <p:nvSpPr>
            <p:cNvPr id="2604" name="Google Shape;2604;p145"/>
            <p:cNvSpPr/>
            <p:nvPr/>
          </p:nvSpPr>
          <p:spPr>
            <a:xfrm>
              <a:off x="6396739" y="1189775"/>
              <a:ext cx="2541300" cy="669000"/>
            </a:xfrm>
            <a:prstGeom prst="chevron">
              <a:avLst>
                <a:gd fmla="val 50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
                  <a:latin typeface="Roboto"/>
                  <a:ea typeface="Roboto"/>
                  <a:cs typeface="Roboto"/>
                  <a:sym typeface="Roboto"/>
                </a:rPr>
                <a:t>VP of Networking</a:t>
              </a:r>
              <a:endParaRPr>
                <a:latin typeface="Roboto"/>
                <a:ea typeface="Roboto"/>
                <a:cs typeface="Roboto"/>
                <a:sym typeface="Roboto"/>
              </a:endParaRPr>
            </a:p>
          </p:txBody>
        </p:sp>
        <p:sp>
          <p:nvSpPr>
            <p:cNvPr id="2605" name="Google Shape;2605;p145"/>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200">
                  <a:latin typeface="Roboto"/>
                  <a:ea typeface="Roboto"/>
                  <a:cs typeface="Roboto"/>
                  <a:sym typeface="Roboto"/>
                </a:rPr>
                <a:t>R</a:t>
              </a:r>
              <a:r>
                <a:rPr lang="en" sz="1200">
                  <a:latin typeface="Roboto"/>
                  <a:ea typeface="Roboto"/>
                  <a:cs typeface="Roboto"/>
                  <a:sym typeface="Roboto"/>
                </a:rPr>
                <a:t>eceive reports from all of their Directors and use these to determine the overall health of the company's networking teams and infrastructure, and how well they help the organization achieve its goal.</a:t>
              </a:r>
              <a:endParaRPr sz="1200">
                <a:latin typeface="Roboto"/>
                <a:ea typeface="Roboto"/>
                <a:cs typeface="Roboto"/>
                <a:sym typeface="Roboto"/>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sp>
        <p:nvSpPr>
          <p:cNvPr id="2610" name="Google Shape;2610;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Responsibilities of the Security Department</a:t>
            </a:r>
            <a:endParaRPr/>
          </a:p>
        </p:txBody>
      </p:sp>
      <p:sp>
        <p:nvSpPr>
          <p:cNvPr id="2611" name="Google Shape;2611;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1400">
                <a:solidFill>
                  <a:srgbClr val="24292E"/>
                </a:solidFill>
                <a:latin typeface="Arial"/>
                <a:ea typeface="Arial"/>
                <a:cs typeface="Arial"/>
                <a:sym typeface="Arial"/>
              </a:rPr>
              <a:t>CISO is responsible for protecting the company's data, often over seeing the following teams, roles and responsibilities:</a:t>
            </a:r>
            <a:endParaRPr sz="1400"/>
          </a:p>
        </p:txBody>
      </p:sp>
      <p:sp>
        <p:nvSpPr>
          <p:cNvPr id="2612" name="Google Shape;2612;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3" name="Google Shape;2613;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4" name="Google Shape;2614;p146"/>
          <p:cNvSpPr/>
          <p:nvPr/>
        </p:nvSpPr>
        <p:spPr>
          <a:xfrm>
            <a:off x="764200" y="1469325"/>
            <a:ext cx="2323200" cy="4902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Network Security</a:t>
            </a:r>
            <a:endParaRPr>
              <a:solidFill>
                <a:srgbClr val="FFFFFF"/>
              </a:solidFill>
              <a:latin typeface="Roboto"/>
              <a:ea typeface="Roboto"/>
              <a:cs typeface="Roboto"/>
              <a:sym typeface="Roboto"/>
            </a:endParaRPr>
          </a:p>
        </p:txBody>
      </p:sp>
      <p:sp>
        <p:nvSpPr>
          <p:cNvPr id="2615" name="Google Shape;2615;p146"/>
          <p:cNvSpPr/>
          <p:nvPr/>
        </p:nvSpPr>
        <p:spPr>
          <a:xfrm>
            <a:off x="3410400" y="1469325"/>
            <a:ext cx="2323200" cy="4902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Incident Response</a:t>
            </a:r>
            <a:endParaRPr>
              <a:solidFill>
                <a:srgbClr val="FFFFFF"/>
              </a:solidFill>
              <a:latin typeface="Roboto"/>
              <a:ea typeface="Roboto"/>
              <a:cs typeface="Roboto"/>
              <a:sym typeface="Roboto"/>
            </a:endParaRPr>
          </a:p>
        </p:txBody>
      </p:sp>
      <p:sp>
        <p:nvSpPr>
          <p:cNvPr id="2616" name="Google Shape;2616;p146"/>
          <p:cNvSpPr/>
          <p:nvPr/>
        </p:nvSpPr>
        <p:spPr>
          <a:xfrm>
            <a:off x="6056600" y="1469325"/>
            <a:ext cx="2323200" cy="4902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Application Security</a:t>
            </a:r>
            <a:endParaRPr>
              <a:solidFill>
                <a:srgbClr val="FFFFFF"/>
              </a:solidFill>
              <a:latin typeface="Roboto"/>
              <a:ea typeface="Roboto"/>
              <a:cs typeface="Roboto"/>
              <a:sym typeface="Roboto"/>
            </a:endParaRPr>
          </a:p>
        </p:txBody>
      </p:sp>
      <p:sp>
        <p:nvSpPr>
          <p:cNvPr id="2617" name="Google Shape;2617;p146"/>
          <p:cNvSpPr/>
          <p:nvPr/>
        </p:nvSpPr>
        <p:spPr>
          <a:xfrm>
            <a:off x="764200" y="2060200"/>
            <a:ext cx="2323200" cy="12945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Roboto"/>
                <a:ea typeface="Roboto"/>
                <a:cs typeface="Roboto"/>
                <a:sym typeface="Roboto"/>
              </a:rPr>
              <a:t>A</a:t>
            </a:r>
            <a:r>
              <a:rPr b="1" lang="en">
                <a:latin typeface="Roboto"/>
                <a:ea typeface="Roboto"/>
                <a:cs typeface="Roboto"/>
                <a:sym typeface="Roboto"/>
              </a:rPr>
              <a:t> Director of Networking</a:t>
            </a:r>
            <a:r>
              <a:rPr lang="en">
                <a:latin typeface="Roboto"/>
                <a:ea typeface="Roboto"/>
                <a:cs typeface="Roboto"/>
                <a:sym typeface="Roboto"/>
              </a:rPr>
              <a:t> or </a:t>
            </a:r>
            <a:r>
              <a:rPr b="1" lang="en">
                <a:latin typeface="Roboto"/>
                <a:ea typeface="Roboto"/>
                <a:cs typeface="Roboto"/>
                <a:sym typeface="Roboto"/>
              </a:rPr>
              <a:t>Director of Network Security</a:t>
            </a:r>
            <a:r>
              <a:rPr lang="en">
                <a:latin typeface="Roboto"/>
                <a:ea typeface="Roboto"/>
                <a:cs typeface="Roboto"/>
                <a:sym typeface="Roboto"/>
              </a:rPr>
              <a:t> is often in charge of networks.</a:t>
            </a:r>
            <a:endParaRPr>
              <a:latin typeface="Roboto"/>
              <a:ea typeface="Roboto"/>
              <a:cs typeface="Roboto"/>
              <a:sym typeface="Roboto"/>
            </a:endParaRPr>
          </a:p>
        </p:txBody>
      </p:sp>
      <p:sp>
        <p:nvSpPr>
          <p:cNvPr id="2618" name="Google Shape;2618;p146"/>
          <p:cNvSpPr/>
          <p:nvPr/>
        </p:nvSpPr>
        <p:spPr>
          <a:xfrm>
            <a:off x="764200" y="3488425"/>
            <a:ext cx="2323200" cy="1294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A Director of Networking often has </a:t>
            </a:r>
            <a:r>
              <a:rPr b="1" lang="en" sz="1200">
                <a:latin typeface="Roboto"/>
                <a:ea typeface="Roboto"/>
                <a:cs typeface="Roboto"/>
                <a:sym typeface="Roboto"/>
              </a:rPr>
              <a:t>system administrators</a:t>
            </a:r>
            <a:r>
              <a:rPr lang="en" sz="1200">
                <a:latin typeface="Roboto"/>
                <a:ea typeface="Roboto"/>
                <a:cs typeface="Roboto"/>
                <a:sym typeface="Roboto"/>
              </a:rPr>
              <a:t>, </a:t>
            </a:r>
            <a:r>
              <a:rPr b="1" lang="en" sz="1200">
                <a:latin typeface="Roboto"/>
                <a:ea typeface="Roboto"/>
                <a:cs typeface="Roboto"/>
                <a:sym typeface="Roboto"/>
              </a:rPr>
              <a:t>network administrators</a:t>
            </a:r>
            <a:r>
              <a:rPr lang="en" sz="1200">
                <a:latin typeface="Roboto"/>
                <a:ea typeface="Roboto"/>
                <a:cs typeface="Roboto"/>
                <a:sym typeface="Roboto"/>
              </a:rPr>
              <a:t>, and </a:t>
            </a:r>
            <a:r>
              <a:rPr b="1" lang="en" sz="1200">
                <a:latin typeface="Roboto"/>
                <a:ea typeface="Roboto"/>
                <a:cs typeface="Roboto"/>
                <a:sym typeface="Roboto"/>
              </a:rPr>
              <a:t>physical network technicians </a:t>
            </a:r>
            <a:r>
              <a:rPr lang="en" sz="1200">
                <a:latin typeface="Roboto"/>
                <a:ea typeface="Roboto"/>
                <a:cs typeface="Roboto"/>
                <a:sym typeface="Roboto"/>
              </a:rPr>
              <a:t>on staff. They may also manage a Help Desk.</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2619" name="Google Shape;2619;p146"/>
          <p:cNvSpPr/>
          <p:nvPr/>
        </p:nvSpPr>
        <p:spPr>
          <a:xfrm>
            <a:off x="3410400" y="2076725"/>
            <a:ext cx="2323200" cy="12945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An </a:t>
            </a:r>
            <a:r>
              <a:rPr b="1" lang="en">
                <a:latin typeface="Roboto"/>
                <a:ea typeface="Roboto"/>
                <a:cs typeface="Roboto"/>
                <a:sym typeface="Roboto"/>
              </a:rPr>
              <a:t>IR Manager</a:t>
            </a:r>
            <a:r>
              <a:rPr lang="en">
                <a:latin typeface="Roboto"/>
                <a:ea typeface="Roboto"/>
                <a:cs typeface="Roboto"/>
                <a:sym typeface="Roboto"/>
              </a:rPr>
              <a:t> or a </a:t>
            </a:r>
            <a:r>
              <a:rPr b="1" lang="en">
                <a:latin typeface="Roboto"/>
                <a:ea typeface="Roboto"/>
                <a:cs typeface="Roboto"/>
                <a:sym typeface="Roboto"/>
              </a:rPr>
              <a:t>SOC Manager </a:t>
            </a:r>
            <a:r>
              <a:rPr lang="en">
                <a:latin typeface="Roboto"/>
                <a:ea typeface="Roboto"/>
                <a:cs typeface="Roboto"/>
                <a:sym typeface="Roboto"/>
              </a:rPr>
              <a:t>often manages and Incident Response unit</a:t>
            </a:r>
            <a:endParaRPr>
              <a:latin typeface="Roboto"/>
              <a:ea typeface="Roboto"/>
              <a:cs typeface="Roboto"/>
              <a:sym typeface="Roboto"/>
            </a:endParaRPr>
          </a:p>
        </p:txBody>
      </p:sp>
      <p:sp>
        <p:nvSpPr>
          <p:cNvPr id="2620" name="Google Shape;2620;p146"/>
          <p:cNvSpPr/>
          <p:nvPr/>
        </p:nvSpPr>
        <p:spPr>
          <a:xfrm>
            <a:off x="3410400" y="3504950"/>
            <a:ext cx="2323200" cy="12945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 SOC Manager employs </a:t>
            </a:r>
            <a:r>
              <a:rPr b="1" lang="en">
                <a:latin typeface="Roboto"/>
                <a:ea typeface="Roboto"/>
                <a:cs typeface="Roboto"/>
                <a:sym typeface="Roboto"/>
              </a:rPr>
              <a:t>SOC Analysts,</a:t>
            </a:r>
            <a:r>
              <a:rPr lang="en">
                <a:latin typeface="Roboto"/>
                <a:ea typeface="Roboto"/>
                <a:cs typeface="Roboto"/>
                <a:sym typeface="Roboto"/>
              </a:rPr>
              <a:t> also known as </a:t>
            </a:r>
            <a:r>
              <a:rPr b="1" lang="en">
                <a:latin typeface="Roboto"/>
                <a:ea typeface="Roboto"/>
                <a:cs typeface="Roboto"/>
                <a:sym typeface="Roboto"/>
              </a:rPr>
              <a:t>Security Analysts</a:t>
            </a:r>
            <a:r>
              <a:rPr lang="en">
                <a:latin typeface="Roboto"/>
                <a:ea typeface="Roboto"/>
                <a:cs typeface="Roboto"/>
                <a:sym typeface="Roboto"/>
              </a:rPr>
              <a:t> or </a:t>
            </a:r>
            <a:r>
              <a:rPr b="1" lang="en">
                <a:latin typeface="Roboto"/>
                <a:ea typeface="Roboto"/>
                <a:cs typeface="Roboto"/>
                <a:sym typeface="Roboto"/>
              </a:rPr>
              <a:t>Incident Handlers.</a:t>
            </a:r>
            <a:endParaRPr>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2621" name="Google Shape;2621;p146"/>
          <p:cNvSpPr/>
          <p:nvPr/>
        </p:nvSpPr>
        <p:spPr>
          <a:xfrm>
            <a:off x="6056600" y="2076725"/>
            <a:ext cx="2323200" cy="12945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lang="en">
                <a:latin typeface="Roboto"/>
                <a:ea typeface="Roboto"/>
                <a:cs typeface="Roboto"/>
                <a:sym typeface="Roboto"/>
              </a:rPr>
              <a:t>A </a:t>
            </a:r>
            <a:r>
              <a:rPr b="1" lang="en">
                <a:latin typeface="Roboto"/>
                <a:ea typeface="Roboto"/>
                <a:cs typeface="Roboto"/>
                <a:sym typeface="Roboto"/>
              </a:rPr>
              <a:t>Security Architect </a:t>
            </a:r>
            <a:r>
              <a:rPr lang="en">
                <a:latin typeface="Roboto"/>
                <a:ea typeface="Roboto"/>
                <a:cs typeface="Roboto"/>
                <a:sym typeface="Roboto"/>
              </a:rPr>
              <a:t>is typically in charge of application security.</a:t>
            </a:r>
            <a:endParaRPr>
              <a:latin typeface="Roboto"/>
              <a:ea typeface="Roboto"/>
              <a:cs typeface="Roboto"/>
              <a:sym typeface="Roboto"/>
            </a:endParaRPr>
          </a:p>
        </p:txBody>
      </p:sp>
      <p:sp>
        <p:nvSpPr>
          <p:cNvPr id="2622" name="Google Shape;2622;p146"/>
          <p:cNvSpPr/>
          <p:nvPr/>
        </p:nvSpPr>
        <p:spPr>
          <a:xfrm>
            <a:off x="6056600" y="3504950"/>
            <a:ext cx="2323200" cy="1294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lang="en" sz="1500">
                <a:latin typeface="Roboto"/>
                <a:ea typeface="Roboto"/>
                <a:cs typeface="Roboto"/>
                <a:sym typeface="Roboto"/>
              </a:rPr>
              <a:t>A Security Architect typically manages </a:t>
            </a:r>
            <a:r>
              <a:rPr b="1" lang="en" sz="1500">
                <a:latin typeface="Roboto"/>
                <a:ea typeface="Roboto"/>
                <a:cs typeface="Roboto"/>
                <a:sym typeface="Roboto"/>
              </a:rPr>
              <a:t>Security Engineers </a:t>
            </a:r>
            <a:r>
              <a:rPr lang="en" sz="1500">
                <a:latin typeface="Roboto"/>
                <a:ea typeface="Roboto"/>
                <a:cs typeface="Roboto"/>
                <a:sym typeface="Roboto"/>
              </a:rPr>
              <a:t>and </a:t>
            </a:r>
            <a:r>
              <a:rPr b="1" lang="en" sz="1500">
                <a:latin typeface="Roboto"/>
                <a:ea typeface="Roboto"/>
                <a:cs typeface="Roboto"/>
                <a:sym typeface="Roboto"/>
              </a:rPr>
              <a:t>Software Engineers.</a:t>
            </a:r>
            <a:endParaRPr sz="12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6" name="Shape 2626"/>
        <p:cNvGrpSpPr/>
        <p:nvPr/>
      </p:nvGrpSpPr>
      <p:grpSpPr>
        <a:xfrm>
          <a:off x="0" y="0"/>
          <a:ext cx="0" cy="0"/>
          <a:chOff x="0" y="0"/>
          <a:chExt cx="0" cy="0"/>
        </a:xfrm>
      </p:grpSpPr>
      <p:sp>
        <p:nvSpPr>
          <p:cNvPr id="2627" name="Google Shape;2627;p14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628" name="Google Shape;2628;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9" name="Google Shape;2629;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0" name="Google Shape;2630;p14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b="1" lang="en"/>
              <a:t> </a:t>
            </a:r>
            <a:r>
              <a:rPr lang="en"/>
              <a:t>Designing a Security Org Chart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t>In the next activity, you will create an organizational chart based on a description of the client company.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t>Instructions sent via Slack.</a:t>
            </a:r>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4" name="Shape 2634"/>
        <p:cNvGrpSpPr/>
        <p:nvPr/>
      </p:nvGrpSpPr>
      <p:grpSpPr>
        <a:xfrm>
          <a:off x="0" y="0"/>
          <a:ext cx="0" cy="0"/>
          <a:chOff x="0" y="0"/>
          <a:chExt cx="0" cy="0"/>
        </a:xfrm>
      </p:grpSpPr>
      <p:sp>
        <p:nvSpPr>
          <p:cNvPr id="2635" name="Google Shape;2635;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6" name="Google Shape;2636;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7" name="Google Shape;2637;p148"/>
          <p:cNvSpPr txBox="1"/>
          <p:nvPr/>
        </p:nvSpPr>
        <p:spPr>
          <a:xfrm>
            <a:off x="2680925" y="3461300"/>
            <a:ext cx="3630000" cy="7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Create an Org Chart</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1" name="Shape 2641"/>
        <p:cNvGrpSpPr/>
        <p:nvPr/>
      </p:nvGrpSpPr>
      <p:grpSpPr>
        <a:xfrm>
          <a:off x="0" y="0"/>
          <a:ext cx="0" cy="0"/>
          <a:chOff x="0" y="0"/>
          <a:chExt cx="0" cy="0"/>
        </a:xfrm>
      </p:grpSpPr>
      <p:sp>
        <p:nvSpPr>
          <p:cNvPr id="2642" name="Google Shape;2642;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15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Culture Framework: Action Plan </a:t>
            </a:r>
            <a:endParaRPr/>
          </a:p>
        </p:txBody>
      </p:sp>
      <p:sp>
        <p:nvSpPr>
          <p:cNvPr id="2648" name="Google Shape;2648;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49" name="Google Shape;2649;p15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0" name="Google Shape;2650;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Google Shape;2655;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Back to Our</a:t>
            </a:r>
            <a:r>
              <a:rPr lang="en"/>
              <a:t> Security Scenario...</a:t>
            </a:r>
            <a:endParaRPr/>
          </a:p>
        </p:txBody>
      </p:sp>
      <p:sp>
        <p:nvSpPr>
          <p:cNvPr id="2656" name="Google Shape;2656;p151"/>
          <p:cNvSpPr txBox="1"/>
          <p:nvPr>
            <p:ph idx="1" type="subTitle"/>
          </p:nvPr>
        </p:nvSpPr>
        <p:spPr>
          <a:xfrm>
            <a:off x="0" y="675975"/>
            <a:ext cx="5040900" cy="4129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latin typeface="Nunito"/>
                <a:ea typeface="Nunito"/>
                <a:cs typeface="Nunito"/>
                <a:sym typeface="Nunito"/>
              </a:rPr>
              <a:t>Employees are receiving emails to their company email address from external sources. </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0" lvl="0" marL="0" rtl="0" algn="l">
              <a:spcBef>
                <a:spcPts val="0"/>
              </a:spcBef>
              <a:spcAft>
                <a:spcPts val="0"/>
              </a:spcAft>
              <a:buNone/>
            </a:pPr>
            <a:r>
              <a:rPr lang="en" sz="2000">
                <a:latin typeface="Nunito"/>
                <a:ea typeface="Nunito"/>
                <a:cs typeface="Nunito"/>
                <a:sym typeface="Nunito"/>
              </a:rPr>
              <a:t>The employees are then clicking on links and downloading attachments in these emails. </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0" lvl="0" marL="0" rtl="0" algn="l">
              <a:spcBef>
                <a:spcPts val="0"/>
              </a:spcBef>
              <a:spcAft>
                <a:spcPts val="0"/>
              </a:spcAft>
              <a:buNone/>
            </a:pPr>
            <a:r>
              <a:rPr lang="en" sz="2000">
                <a:latin typeface="Nunito"/>
                <a:ea typeface="Nunito"/>
                <a:cs typeface="Nunito"/>
                <a:sym typeface="Nunito"/>
              </a:rPr>
              <a:t>The security team at the organization has determined that the links/downloads in many of these emails have been determined to contain malware.</a:t>
            </a:r>
            <a:endParaRPr sz="2000">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657" name="Google Shape;2657;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58" name="Google Shape;2658;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59" name="Google Shape;2659;p151"/>
          <p:cNvPicPr preferRelativeResize="0"/>
          <p:nvPr/>
        </p:nvPicPr>
        <p:blipFill>
          <a:blip r:embed="rId3">
            <a:alphaModFix/>
          </a:blip>
          <a:stretch>
            <a:fillRect/>
          </a:stretch>
        </p:blipFill>
        <p:spPr>
          <a:xfrm>
            <a:off x="4706375" y="1059851"/>
            <a:ext cx="4163299" cy="333065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2" name="Shape 2062"/>
        <p:cNvGrpSpPr/>
        <p:nvPr/>
      </p:nvGrpSpPr>
      <p:grpSpPr>
        <a:xfrm>
          <a:off x="0" y="0"/>
          <a:ext cx="0" cy="0"/>
          <a:chOff x="0" y="0"/>
          <a:chExt cx="0" cy="0"/>
        </a:xfrm>
      </p:grpSpPr>
      <p:sp>
        <p:nvSpPr>
          <p:cNvPr id="2063" name="Google Shape;2063;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a:ea typeface="Roboto"/>
                <a:cs typeface="Roboto"/>
                <a:sym typeface="Roboto"/>
              </a:rPr>
              <a:t>Modules Review:</a:t>
            </a:r>
            <a:r>
              <a:rPr lang="en"/>
              <a:t> </a:t>
            </a:r>
            <a:r>
              <a:rPr b="1" lang="en">
                <a:latin typeface="Roboto"/>
                <a:ea typeface="Roboto"/>
                <a:cs typeface="Roboto"/>
                <a:sym typeface="Roboto"/>
              </a:rPr>
              <a:t>Linux</a:t>
            </a:r>
            <a:r>
              <a:rPr lang="en"/>
              <a:t> </a:t>
            </a:r>
            <a:endParaRPr/>
          </a:p>
        </p:txBody>
      </p:sp>
      <p:sp>
        <p:nvSpPr>
          <p:cNvPr id="2064" name="Google Shape;2064;p107"/>
          <p:cNvSpPr txBox="1"/>
          <p:nvPr>
            <p:ph idx="1" type="subTitle"/>
          </p:nvPr>
        </p:nvSpPr>
        <p:spPr>
          <a:xfrm>
            <a:off x="0" y="675975"/>
            <a:ext cx="9144000" cy="4076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These units introduced you to the fundamentals of Linux systems administration </a:t>
            </a:r>
            <a:endParaRPr b="1" sz="2400"/>
          </a:p>
          <a:p>
            <a:pPr indent="0" lvl="0" marL="0" rtl="0" algn="l">
              <a:spcBef>
                <a:spcPts val="0"/>
              </a:spcBef>
              <a:spcAft>
                <a:spcPts val="0"/>
              </a:spcAft>
              <a:buNone/>
            </a:pPr>
            <a:r>
              <a:t/>
            </a:r>
            <a:endParaRPr b="1" sz="2400">
              <a:solidFill>
                <a:srgbClr val="990000"/>
              </a:solidFill>
            </a:endParaRPr>
          </a:p>
          <a:p>
            <a:pPr indent="0" lvl="0" marL="0" rtl="0" algn="l">
              <a:spcBef>
                <a:spcPts val="0"/>
              </a:spcBef>
              <a:spcAft>
                <a:spcPts val="0"/>
              </a:spcAft>
              <a:buNone/>
            </a:pPr>
            <a:r>
              <a:rPr b="1" lang="en">
                <a:solidFill>
                  <a:srgbClr val="38761D"/>
                </a:solidFill>
              </a:rPr>
              <a:t>What You Learned </a:t>
            </a:r>
            <a:endParaRPr b="1">
              <a:solidFill>
                <a:srgbClr val="38761D"/>
              </a:solidFill>
            </a:endParaRPr>
          </a:p>
          <a:p>
            <a:pPr indent="0" lvl="0" marL="0" rtl="0" algn="l">
              <a:lnSpc>
                <a:spcPct val="115000"/>
              </a:lnSpc>
              <a:spcBef>
                <a:spcPts val="0"/>
              </a:spcBef>
              <a:spcAft>
                <a:spcPts val="0"/>
              </a:spcAft>
              <a:buNone/>
            </a:pPr>
            <a:r>
              <a:rPr lang="en"/>
              <a:t>Managing users; controlling file permissions; scheduling tasks with </a:t>
            </a:r>
            <a:r>
              <a:rPr lang="en"/>
              <a:t>cron;</a:t>
            </a:r>
            <a:r>
              <a:rPr lang="en"/>
              <a:t> managing installed software with apt; and configuring system services.</a:t>
            </a:r>
            <a:endParaRPr/>
          </a:p>
        </p:txBody>
      </p:sp>
      <p:sp>
        <p:nvSpPr>
          <p:cNvPr id="2065" name="Google Shape;2065;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66" name="Google Shape;2066;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7" name="Google Shape;2067;p107"/>
          <p:cNvSpPr txBox="1"/>
          <p:nvPr/>
        </p:nvSpPr>
        <p:spPr>
          <a:xfrm>
            <a:off x="362600" y="2234450"/>
            <a:ext cx="8686800" cy="17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990000"/>
              </a:solidFill>
              <a:latin typeface="Roboto"/>
              <a:ea typeface="Roboto"/>
              <a:cs typeface="Roboto"/>
              <a:sym typeface="Roboto"/>
            </a:endParaRPr>
          </a:p>
          <a:p>
            <a:pPr indent="0" lvl="0" marL="0" rtl="0" algn="l">
              <a:spcBef>
                <a:spcPts val="0"/>
              </a:spcBef>
              <a:spcAft>
                <a:spcPts val="0"/>
              </a:spcAft>
              <a:buNone/>
            </a:pPr>
            <a:r>
              <a:t/>
            </a:r>
            <a:endParaRPr b="1" sz="2400">
              <a:solidFill>
                <a:srgbClr val="990000"/>
              </a:solidFill>
              <a:latin typeface="Roboto"/>
              <a:ea typeface="Roboto"/>
              <a:cs typeface="Roboto"/>
              <a:sym typeface="Roboto"/>
            </a:endParaRPr>
          </a:p>
          <a:p>
            <a:pPr indent="0" lvl="0" marL="0" rtl="0" algn="l">
              <a:spcBef>
                <a:spcPts val="0"/>
              </a:spcBef>
              <a:spcAft>
                <a:spcPts val="0"/>
              </a:spcAft>
              <a:buNone/>
            </a:pPr>
            <a:br>
              <a:rPr b="1" lang="en" sz="1800">
                <a:solidFill>
                  <a:srgbClr val="38761D"/>
                </a:solidFill>
                <a:latin typeface="Roboto"/>
                <a:ea typeface="Roboto"/>
                <a:cs typeface="Roboto"/>
                <a:sym typeface="Roboto"/>
              </a:rPr>
            </a:br>
            <a:r>
              <a:rPr b="1" lang="en" sz="1800">
                <a:solidFill>
                  <a:srgbClr val="38761D"/>
                </a:solidFill>
                <a:latin typeface="Roboto"/>
                <a:ea typeface="Roboto"/>
                <a:cs typeface="Roboto"/>
                <a:sym typeface="Roboto"/>
              </a:rPr>
              <a:t>Job Context</a:t>
            </a:r>
            <a:endParaRPr sz="1800">
              <a:solidFill>
                <a:srgbClr val="24292E"/>
              </a:solidFill>
            </a:endParaRPr>
          </a:p>
          <a:p>
            <a:pPr indent="0" lvl="0" marL="0" rtl="0" algn="l">
              <a:lnSpc>
                <a:spcPct val="115000"/>
              </a:lnSpc>
              <a:spcBef>
                <a:spcPts val="300"/>
              </a:spcBef>
              <a:spcAft>
                <a:spcPts val="0"/>
              </a:spcAft>
              <a:buNone/>
            </a:pPr>
            <a:r>
              <a:rPr lang="en" sz="1800">
                <a:latin typeface="Roboto"/>
                <a:ea typeface="Roboto"/>
                <a:cs typeface="Roboto"/>
                <a:sym typeface="Roboto"/>
              </a:rPr>
              <a:t>These are all common responsibilities of system administrators.</a:t>
            </a:r>
            <a:endParaRPr sz="1800">
              <a:latin typeface="Roboto"/>
              <a:ea typeface="Roboto"/>
              <a:cs typeface="Roboto"/>
              <a:sym typeface="Roboto"/>
            </a:endParaRPr>
          </a:p>
          <a:p>
            <a:pPr indent="0" lvl="0" marL="0" rtl="0" algn="l">
              <a:spcBef>
                <a:spcPts val="0"/>
              </a:spcBef>
              <a:spcAft>
                <a:spcPts val="0"/>
              </a:spcAft>
              <a:buNone/>
            </a:pPr>
            <a:r>
              <a:t/>
            </a:r>
            <a:endParaRPr sz="2400">
              <a:solidFill>
                <a:srgbClr val="990000"/>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3" name="Shape 2663"/>
        <p:cNvGrpSpPr/>
        <p:nvPr/>
      </p:nvGrpSpPr>
      <p:grpSpPr>
        <a:xfrm>
          <a:off x="0" y="0"/>
          <a:ext cx="0" cy="0"/>
          <a:chOff x="0" y="0"/>
          <a:chExt cx="0" cy="0"/>
        </a:xfrm>
      </p:grpSpPr>
      <p:sp>
        <p:nvSpPr>
          <p:cNvPr id="2664" name="Google Shape;2664;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What’s the (Action) Plan? </a:t>
            </a:r>
            <a:endParaRPr b="1">
              <a:latin typeface="Roboto"/>
              <a:ea typeface="Roboto"/>
              <a:cs typeface="Roboto"/>
              <a:sym typeface="Roboto"/>
            </a:endParaRPr>
          </a:p>
        </p:txBody>
      </p:sp>
      <p:sp>
        <p:nvSpPr>
          <p:cNvPr id="2665" name="Google Shape;2665;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important considerations when developing a plan:</a:t>
            </a:r>
            <a:endParaRPr/>
          </a:p>
        </p:txBody>
      </p:sp>
      <p:sp>
        <p:nvSpPr>
          <p:cNvPr id="2666" name="Google Shape;2666;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7" name="Google Shape;2667;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68" name="Google Shape;2668;p152"/>
          <p:cNvSpPr txBox="1"/>
          <p:nvPr>
            <p:ph idx="3" type="body"/>
          </p:nvPr>
        </p:nvSpPr>
        <p:spPr>
          <a:xfrm>
            <a:off x="0" y="1187888"/>
            <a:ext cx="9144000" cy="3622200"/>
          </a:xfrm>
          <a:prstGeom prst="rect">
            <a:avLst/>
          </a:prstGeom>
        </p:spPr>
        <p:txBody>
          <a:bodyPr anchorCtr="0" anchor="t" bIns="914400" lIns="457200" spcFirstLastPara="1" rIns="457200" wrap="square" tIns="0">
            <a:noAutofit/>
          </a:bodyPr>
          <a:lstStyle/>
          <a:p>
            <a:pPr indent="-342900" lvl="0" marL="457200" rtl="0" algn="l">
              <a:lnSpc>
                <a:spcPct val="115000"/>
              </a:lnSpc>
              <a:spcBef>
                <a:spcPts val="0"/>
              </a:spcBef>
              <a:spcAft>
                <a:spcPts val="0"/>
              </a:spcAft>
              <a:buClr>
                <a:srgbClr val="000000"/>
              </a:buClr>
              <a:buSzPts val="1800"/>
              <a:buFont typeface="Roboto"/>
              <a:buChar char="☐"/>
            </a:pPr>
            <a:r>
              <a:rPr b="1" lang="en" sz="1800"/>
              <a:t>When Will the Plan Be Executed? </a:t>
            </a:r>
            <a:endParaRPr b="1"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300"/>
              </a:spcBef>
              <a:spcAft>
                <a:spcPts val="0"/>
              </a:spcAft>
              <a:buClr>
                <a:srgbClr val="000000"/>
              </a:buClr>
              <a:buSzPts val="1800"/>
              <a:buFont typeface="Roboto"/>
              <a:buChar char="☐"/>
            </a:pPr>
            <a:r>
              <a:rPr b="1" lang="en" sz="1800"/>
              <a:t>When Will You Measure Progress? </a:t>
            </a:r>
            <a:endParaRPr b="1" sz="1800"/>
          </a:p>
          <a:p>
            <a:pPr indent="0" lvl="0" marL="0" rtl="0" algn="l">
              <a:lnSpc>
                <a:spcPct val="115000"/>
              </a:lnSpc>
              <a:spcBef>
                <a:spcPts val="300"/>
              </a:spcBef>
              <a:spcAft>
                <a:spcPts val="0"/>
              </a:spcAft>
              <a:buNone/>
            </a:pPr>
            <a:r>
              <a:t/>
            </a:r>
            <a:endParaRPr sz="1800"/>
          </a:p>
          <a:p>
            <a:pPr indent="-342900" lvl="0" marL="457200" rtl="0" algn="l">
              <a:lnSpc>
                <a:spcPct val="115000"/>
              </a:lnSpc>
              <a:spcBef>
                <a:spcPts val="300"/>
              </a:spcBef>
              <a:spcAft>
                <a:spcPts val="0"/>
              </a:spcAft>
              <a:buClr>
                <a:srgbClr val="000000"/>
              </a:buClr>
              <a:buSzPts val="1800"/>
              <a:buFont typeface="Roboto"/>
              <a:buChar char="☐"/>
            </a:pPr>
            <a:r>
              <a:rPr b="1" lang="en" sz="1800"/>
              <a:t>How Will You Quantify Progress?</a:t>
            </a:r>
            <a:endParaRPr b="1" sz="1800"/>
          </a:p>
          <a:p>
            <a:pPr indent="0" lvl="0" marL="0" rtl="0" algn="l">
              <a:lnSpc>
                <a:spcPct val="115000"/>
              </a:lnSpc>
              <a:spcBef>
                <a:spcPts val="300"/>
              </a:spcBef>
              <a:spcAft>
                <a:spcPts val="0"/>
              </a:spcAft>
              <a:buNone/>
            </a:pPr>
            <a:r>
              <a:t/>
            </a:r>
            <a:endParaRPr b="1" sz="1800"/>
          </a:p>
          <a:p>
            <a:pPr indent="0" lvl="0" marL="0" rtl="0" algn="l">
              <a:lnSpc>
                <a:spcPct val="115000"/>
              </a:lnSpc>
              <a:spcBef>
                <a:spcPts val="300"/>
              </a:spcBef>
              <a:spcAft>
                <a:spcPts val="0"/>
              </a:spcAft>
              <a:buNone/>
            </a:pPr>
            <a:r>
              <a:t/>
            </a:r>
            <a:endParaRPr b="1" sz="1800"/>
          </a:p>
          <a:p>
            <a:pPr indent="0" lvl="0" marL="0" rtl="0" algn="l">
              <a:lnSpc>
                <a:spcPct val="115000"/>
              </a:lnSpc>
              <a:spcBef>
                <a:spcPts val="300"/>
              </a:spcBef>
              <a:spcAft>
                <a:spcPts val="0"/>
              </a:spcAft>
              <a:buNone/>
            </a:pPr>
            <a:r>
              <a:t/>
            </a:r>
            <a:endParaRPr b="1" sz="1800"/>
          </a:p>
          <a:p>
            <a:pPr indent="0" lvl="0" marL="0" rtl="0" algn="l">
              <a:spcBef>
                <a:spcPts val="0"/>
              </a:spcBef>
              <a:spcAft>
                <a:spcPts val="8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2" name="Shape 2672"/>
        <p:cNvGrpSpPr/>
        <p:nvPr/>
      </p:nvGrpSpPr>
      <p:grpSpPr>
        <a:xfrm>
          <a:off x="0" y="0"/>
          <a:ext cx="0" cy="0"/>
          <a:chOff x="0" y="0"/>
          <a:chExt cx="0" cy="0"/>
        </a:xfrm>
      </p:grpSpPr>
      <p:sp>
        <p:nvSpPr>
          <p:cNvPr id="2673" name="Google Shape;2673;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What’s the (Action) Plan? </a:t>
            </a:r>
            <a:endParaRPr b="1">
              <a:latin typeface="Roboto"/>
              <a:ea typeface="Roboto"/>
              <a:cs typeface="Roboto"/>
              <a:sym typeface="Roboto"/>
            </a:endParaRPr>
          </a:p>
        </p:txBody>
      </p:sp>
      <p:sp>
        <p:nvSpPr>
          <p:cNvPr id="2674" name="Google Shape;2674;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important considerations when developing a plan:</a:t>
            </a:r>
            <a:endParaRPr/>
          </a:p>
        </p:txBody>
      </p:sp>
      <p:sp>
        <p:nvSpPr>
          <p:cNvPr id="2675" name="Google Shape;2675;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76" name="Google Shape;2676;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77" name="Google Shape;2677;p153"/>
          <p:cNvSpPr txBox="1"/>
          <p:nvPr>
            <p:ph idx="3" type="body"/>
          </p:nvPr>
        </p:nvSpPr>
        <p:spPr>
          <a:xfrm>
            <a:off x="0" y="1187888"/>
            <a:ext cx="9144000" cy="36222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Clr>
                <a:srgbClr val="000000"/>
              </a:buClr>
              <a:buSzPts val="1400"/>
              <a:buFont typeface="Roboto"/>
              <a:buChar char="●"/>
            </a:pPr>
            <a:r>
              <a:rPr b="1" lang="en"/>
              <a:t>When Will the Plan Be Executed?: </a:t>
            </a:r>
            <a:endParaRPr b="1"/>
          </a:p>
          <a:p>
            <a:pPr indent="0" lvl="0" marL="457200" rtl="0" algn="l">
              <a:lnSpc>
                <a:spcPct val="115000"/>
              </a:lnSpc>
              <a:spcBef>
                <a:spcPts val="0"/>
              </a:spcBef>
              <a:spcAft>
                <a:spcPts val="0"/>
              </a:spcAft>
              <a:buNone/>
            </a:pPr>
            <a:r>
              <a:rPr lang="en"/>
              <a:t>The SCF and HR Teams agree to run the training once every quarter and train 25% of employees each time. They do this to ensure that they can train 100% of employees over the course of the year, and move people between sessions if necessary.</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300"/>
              </a:spcBef>
              <a:spcAft>
                <a:spcPts val="0"/>
              </a:spcAft>
              <a:buClr>
                <a:srgbClr val="000000"/>
              </a:buClr>
              <a:buSzPts val="1400"/>
              <a:buFont typeface="Roboto"/>
              <a:buChar char="●"/>
            </a:pPr>
            <a:r>
              <a:rPr b="1" lang="en"/>
              <a:t>When Will You Measure Progress?: </a:t>
            </a:r>
            <a:endParaRPr b="1"/>
          </a:p>
          <a:p>
            <a:pPr indent="0" lvl="0" marL="457200" rtl="0" algn="l">
              <a:lnSpc>
                <a:spcPct val="115000"/>
              </a:lnSpc>
              <a:spcBef>
                <a:spcPts val="300"/>
              </a:spcBef>
              <a:spcAft>
                <a:spcPts val="0"/>
              </a:spcAft>
              <a:buNone/>
            </a:pPr>
            <a:r>
              <a:rPr lang="en"/>
              <a:t>The SCF Team decides to run a phishing campaign every quarter. Each time, they'll run the campaign only against the most recently trained cohort. After all cohorts have been trained, they will run a final assessment to evaluate how well everyone adheres to the new guidelines over time.</a:t>
            </a:r>
            <a:endParaRPr/>
          </a:p>
          <a:p>
            <a:pPr indent="0" lvl="0" marL="0" rtl="0" algn="l">
              <a:lnSpc>
                <a:spcPct val="115000"/>
              </a:lnSpc>
              <a:spcBef>
                <a:spcPts val="300"/>
              </a:spcBef>
              <a:spcAft>
                <a:spcPts val="0"/>
              </a:spcAft>
              <a:buNone/>
            </a:pPr>
            <a:r>
              <a:t/>
            </a:r>
            <a:endParaRPr/>
          </a:p>
          <a:p>
            <a:pPr indent="-317500" lvl="0" marL="457200" rtl="0" algn="l">
              <a:lnSpc>
                <a:spcPct val="115000"/>
              </a:lnSpc>
              <a:spcBef>
                <a:spcPts val="300"/>
              </a:spcBef>
              <a:spcAft>
                <a:spcPts val="0"/>
              </a:spcAft>
              <a:buClr>
                <a:srgbClr val="000000"/>
              </a:buClr>
              <a:buSzPts val="1400"/>
              <a:buFont typeface="Roboto"/>
              <a:buChar char="●"/>
            </a:pPr>
            <a:r>
              <a:rPr b="1" lang="en"/>
              <a:t>How Will You Quantify Progress?: </a:t>
            </a:r>
            <a:endParaRPr b="1"/>
          </a:p>
          <a:p>
            <a:pPr indent="0" lvl="0" marL="457200" rtl="0" algn="l">
              <a:lnSpc>
                <a:spcPct val="115000"/>
              </a:lnSpc>
              <a:spcBef>
                <a:spcPts val="300"/>
              </a:spcBef>
              <a:spcAft>
                <a:spcPts val="0"/>
              </a:spcAft>
              <a:buNone/>
            </a:pPr>
            <a:r>
              <a:rPr lang="en"/>
              <a:t>The SCF Team decided to quantify the </a:t>
            </a:r>
            <a:r>
              <a:rPr i="1" lang="en"/>
              <a:t>click-through rate</a:t>
            </a:r>
            <a:r>
              <a:rPr lang="en"/>
              <a:t>, which is the percentage of employees who download malicious links from emails. Their ultimate goal is to bring this number from 10% down to 5% after training.</a:t>
            </a:r>
            <a:endParaRPr/>
          </a:p>
          <a:p>
            <a:pPr indent="0" lvl="0" marL="0" rtl="0" algn="l">
              <a:spcBef>
                <a:spcPts val="0"/>
              </a:spcBef>
              <a:spcAft>
                <a:spcPts val="8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1" name="Shape 2681"/>
        <p:cNvGrpSpPr/>
        <p:nvPr/>
      </p:nvGrpSpPr>
      <p:grpSpPr>
        <a:xfrm>
          <a:off x="0" y="0"/>
          <a:ext cx="0" cy="0"/>
          <a:chOff x="0" y="0"/>
          <a:chExt cx="0" cy="0"/>
        </a:xfrm>
      </p:grpSpPr>
      <p:sp>
        <p:nvSpPr>
          <p:cNvPr id="2682" name="Google Shape;2682;p15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683" name="Google Shape;2683;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4" name="Google Shape;2684;p1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85" name="Google Shape;2685;p15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a:t>
            </a:r>
            <a:r>
              <a:rPr lang="en"/>
              <a:t>: Security Culture Framework Part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complete the plan you began drafting in Part 1 earlier today.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400"/>
          </a:p>
          <a:p>
            <a:pPr indent="0" lvl="0" marL="0" rtl="0" algn="l">
              <a:spcBef>
                <a:spcPts val="0"/>
              </a:spcBef>
              <a:spcAft>
                <a:spcPts val="0"/>
              </a:spcAft>
              <a:buNone/>
            </a:pPr>
            <a:r>
              <a:t/>
            </a:r>
            <a:endParaRPr sz="1800"/>
          </a:p>
          <a:p>
            <a:pPr indent="0" lvl="0" marL="0" rtl="0" algn="l">
              <a:spcBef>
                <a:spcPts val="0"/>
              </a:spcBef>
              <a:spcAft>
                <a:spcPts val="0"/>
              </a:spcAft>
              <a:buNone/>
            </a:pPr>
            <a:r>
              <a:rPr lang="en">
                <a:latin typeface="Roboto Medium"/>
                <a:ea typeface="Roboto Medium"/>
                <a:cs typeface="Roboto Medium"/>
                <a:sym typeface="Roboto Medium"/>
              </a:rPr>
              <a:t>Instructions</a:t>
            </a:r>
            <a:r>
              <a:rPr lang="en">
                <a:latin typeface="Roboto Medium"/>
                <a:ea typeface="Roboto Medium"/>
                <a:cs typeface="Roboto Medium"/>
                <a:sym typeface="Roboto Medium"/>
              </a:rPr>
              <a:t> sent via Slack. </a:t>
            </a:r>
            <a:endParaRPr>
              <a:latin typeface="Roboto Medium"/>
              <a:ea typeface="Roboto Medium"/>
              <a:cs typeface="Roboto Medium"/>
              <a:sym typeface="Roboto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9" name="Shape 2689"/>
        <p:cNvGrpSpPr/>
        <p:nvPr/>
      </p:nvGrpSpPr>
      <p:grpSpPr>
        <a:xfrm>
          <a:off x="0" y="0"/>
          <a:ext cx="0" cy="0"/>
          <a:chOff x="0" y="0"/>
          <a:chExt cx="0" cy="0"/>
        </a:xfrm>
      </p:grpSpPr>
      <p:sp>
        <p:nvSpPr>
          <p:cNvPr id="2690" name="Google Shape;2690;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1" name="Google Shape;2691;p1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2" name="Google Shape;2692;p155"/>
          <p:cNvSpPr txBox="1"/>
          <p:nvPr/>
        </p:nvSpPr>
        <p:spPr>
          <a:xfrm>
            <a:off x="2693750" y="3679375"/>
            <a:ext cx="3835200" cy="6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Security Culture Framework Part 2</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6" name="Shape 2696"/>
        <p:cNvGrpSpPr/>
        <p:nvPr/>
      </p:nvGrpSpPr>
      <p:grpSpPr>
        <a:xfrm>
          <a:off x="0" y="0"/>
          <a:ext cx="0" cy="0"/>
          <a:chOff x="0" y="0"/>
          <a:chExt cx="0" cy="0"/>
        </a:xfrm>
      </p:grpSpPr>
      <p:sp>
        <p:nvSpPr>
          <p:cNvPr id="2697" name="Google Shape;2697;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98" name="Google Shape;2698;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Review</a:t>
            </a:r>
            <a:r>
              <a:rPr lang="en">
                <a:solidFill>
                  <a:schemeClr val="dk1"/>
                </a:solidFill>
                <a:latin typeface="Roboto"/>
                <a:ea typeface="Roboto"/>
                <a:cs typeface="Roboto"/>
                <a:sym typeface="Roboto"/>
              </a:rPr>
              <a:t>: </a:t>
            </a:r>
            <a:r>
              <a:rPr lang="en">
                <a:solidFill>
                  <a:schemeClr val="dk1"/>
                </a:solidFill>
                <a:latin typeface="Roboto Light"/>
                <a:ea typeface="Roboto Light"/>
                <a:cs typeface="Roboto Light"/>
                <a:sym typeface="Roboto Light"/>
              </a:rPr>
              <a:t>Security Culture Framework Part 2 Sample Solution</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699" name="Google Shape;2699;p156"/>
          <p:cNvSpPr txBox="1"/>
          <p:nvPr>
            <p:ph idx="2" type="body"/>
          </p:nvPr>
        </p:nvSpPr>
        <p:spPr>
          <a:xfrm>
            <a:off x="0" y="752700"/>
            <a:ext cx="9144000" cy="3638100"/>
          </a:xfrm>
          <a:prstGeom prst="rect">
            <a:avLst/>
          </a:prstGeom>
        </p:spPr>
        <p:txBody>
          <a:bodyPr anchorCtr="0" anchor="t" bIns="914400" lIns="457200" spcFirstLastPara="1" rIns="457200" wrap="square" tIns="0">
            <a:noAutofit/>
          </a:bodyPr>
          <a:lstStyle/>
          <a:p>
            <a:pPr indent="0" lvl="0" marL="0" rtl="0" algn="l">
              <a:lnSpc>
                <a:spcPct val="150000"/>
              </a:lnSpc>
              <a:spcBef>
                <a:spcPts val="300"/>
              </a:spcBef>
              <a:spcAft>
                <a:spcPts val="0"/>
              </a:spcAft>
              <a:buClr>
                <a:schemeClr val="dk1"/>
              </a:buClr>
              <a:buSzPts val="1100"/>
              <a:buFont typeface="Arial"/>
              <a:buNone/>
            </a:pPr>
            <a:r>
              <a:rPr lang="en" sz="1200">
                <a:solidFill>
                  <a:srgbClr val="24292E"/>
                </a:solidFill>
              </a:rPr>
              <a:t> </a:t>
            </a:r>
            <a:r>
              <a:rPr b="1" lang="en" sz="1200">
                <a:solidFill>
                  <a:srgbClr val="24292E"/>
                </a:solidFill>
              </a:rPr>
              <a:t>Involve the Right People: </a:t>
            </a:r>
            <a:r>
              <a:rPr lang="en" sz="1200">
                <a:solidFill>
                  <a:srgbClr val="24292E"/>
                </a:solidFill>
              </a:rPr>
              <a:t>Training involves </a:t>
            </a:r>
            <a:r>
              <a:rPr b="1" lang="en" sz="1200">
                <a:solidFill>
                  <a:srgbClr val="24292E"/>
                </a:solidFill>
              </a:rPr>
              <a:t>HR</a:t>
            </a:r>
            <a:r>
              <a:rPr lang="en" sz="1200">
                <a:solidFill>
                  <a:srgbClr val="24292E"/>
                </a:solidFill>
              </a:rPr>
              <a:t>, </a:t>
            </a:r>
            <a:r>
              <a:rPr b="1" lang="en" sz="1200">
                <a:solidFill>
                  <a:srgbClr val="24292E"/>
                </a:solidFill>
              </a:rPr>
              <a:t>Security</a:t>
            </a:r>
            <a:r>
              <a:rPr lang="en" sz="1200">
                <a:solidFill>
                  <a:srgbClr val="24292E"/>
                </a:solidFill>
              </a:rPr>
              <a:t>, </a:t>
            </a:r>
            <a:r>
              <a:rPr b="1" lang="en" sz="1200">
                <a:solidFill>
                  <a:srgbClr val="24292E"/>
                </a:solidFill>
              </a:rPr>
              <a:t>Finance</a:t>
            </a:r>
            <a:r>
              <a:rPr lang="en" sz="1200">
                <a:solidFill>
                  <a:srgbClr val="24292E"/>
                </a:solidFill>
              </a:rPr>
              <a:t>, and </a:t>
            </a:r>
            <a:r>
              <a:rPr b="1" lang="en" sz="1200">
                <a:solidFill>
                  <a:srgbClr val="24292E"/>
                </a:solidFill>
              </a:rPr>
              <a:t>Communications</a:t>
            </a:r>
            <a:r>
              <a:rPr lang="en" sz="1200">
                <a:solidFill>
                  <a:srgbClr val="24292E"/>
                </a:solidFill>
              </a:rPr>
              <a:t>.</a:t>
            </a:r>
            <a:endParaRPr sz="1200">
              <a:solidFill>
                <a:srgbClr val="24292E"/>
              </a:solidFill>
            </a:endParaRPr>
          </a:p>
          <a:p>
            <a:pPr indent="0" lvl="0" marL="0" rtl="0" algn="l">
              <a:lnSpc>
                <a:spcPct val="150000"/>
              </a:lnSpc>
              <a:spcBef>
                <a:spcPts val="1200"/>
              </a:spcBef>
              <a:spcAft>
                <a:spcPts val="0"/>
              </a:spcAft>
              <a:buClr>
                <a:schemeClr val="dk1"/>
              </a:buClr>
              <a:buSzPts val="1100"/>
              <a:buFont typeface="Arial"/>
              <a:buNone/>
            </a:pPr>
            <a:r>
              <a:rPr lang="en" sz="1200">
                <a:solidFill>
                  <a:srgbClr val="24292E"/>
                </a:solidFill>
              </a:rPr>
              <a:t> </a:t>
            </a:r>
            <a:r>
              <a:rPr b="1" lang="en" sz="1200">
                <a:solidFill>
                  <a:srgbClr val="24292E"/>
                </a:solidFill>
              </a:rPr>
              <a:t>Action Plan:</a:t>
            </a:r>
            <a:br>
              <a:rPr b="1" lang="en" sz="1200">
                <a:solidFill>
                  <a:srgbClr val="24292E"/>
                </a:solidFill>
              </a:rPr>
            </a:br>
            <a:r>
              <a:rPr b="1" lang="en" sz="1200">
                <a:solidFill>
                  <a:srgbClr val="24292E"/>
                </a:solidFill>
              </a:rPr>
              <a:t>	</a:t>
            </a:r>
            <a:r>
              <a:rPr lang="en" sz="1200">
                <a:solidFill>
                  <a:srgbClr val="24292E"/>
                </a:solidFill>
              </a:rPr>
              <a:t>- Schedule Quarterly Trainings</a:t>
            </a:r>
            <a:br>
              <a:rPr lang="en" sz="1200">
                <a:solidFill>
                  <a:srgbClr val="24292E"/>
                </a:solidFill>
              </a:rPr>
            </a:br>
            <a:r>
              <a:rPr lang="en" sz="1200">
                <a:solidFill>
                  <a:srgbClr val="24292E"/>
                </a:solidFill>
              </a:rPr>
              <a:t>	- Design and Develop Training</a:t>
            </a:r>
            <a:br>
              <a:rPr lang="en" sz="1200">
                <a:solidFill>
                  <a:srgbClr val="24292E"/>
                </a:solidFill>
              </a:rPr>
            </a:br>
            <a:r>
              <a:rPr lang="en" sz="1200">
                <a:solidFill>
                  <a:srgbClr val="24292E"/>
                </a:solidFill>
              </a:rPr>
              <a:t>	- Run Quarterly Training</a:t>
            </a:r>
            <a:br>
              <a:rPr lang="en" sz="1200">
                <a:solidFill>
                  <a:srgbClr val="24292E"/>
                </a:solidFill>
              </a:rPr>
            </a:br>
            <a:r>
              <a:rPr lang="en" sz="1200">
                <a:solidFill>
                  <a:srgbClr val="24292E"/>
                </a:solidFill>
              </a:rPr>
              <a:t>	- Evaluate Impact After Each Training</a:t>
            </a:r>
            <a:br>
              <a:rPr lang="en" sz="1200">
                <a:solidFill>
                  <a:srgbClr val="24292E"/>
                </a:solidFill>
              </a:rPr>
            </a:br>
            <a:r>
              <a:rPr lang="en" sz="1200">
                <a:solidFill>
                  <a:srgbClr val="24292E"/>
                </a:solidFill>
              </a:rPr>
              <a:t>	- Evaluate Overall Impact After One Year </a:t>
            </a:r>
            <a:endParaRPr sz="1200">
              <a:solidFill>
                <a:srgbClr val="24292E"/>
              </a:solidFill>
            </a:endParaRPr>
          </a:p>
          <a:p>
            <a:pPr indent="0" lvl="0" marL="0" rtl="0" algn="l">
              <a:lnSpc>
                <a:spcPct val="100000"/>
              </a:lnSpc>
              <a:spcBef>
                <a:spcPts val="1200"/>
              </a:spcBef>
              <a:spcAft>
                <a:spcPts val="0"/>
              </a:spcAft>
              <a:buClr>
                <a:schemeClr val="dk1"/>
              </a:buClr>
              <a:buSzPts val="1100"/>
              <a:buFont typeface="Arial"/>
              <a:buNone/>
            </a:pPr>
            <a:r>
              <a:rPr b="1" lang="en" sz="1200">
                <a:solidFill>
                  <a:srgbClr val="24292E"/>
                </a:solidFill>
              </a:rPr>
              <a:t>Schedule:</a:t>
            </a:r>
            <a:r>
              <a:rPr lang="en" sz="1200">
                <a:solidFill>
                  <a:srgbClr val="24292E"/>
                </a:solidFill>
              </a:rPr>
              <a:t> The Security and HR Teams decided that </a:t>
            </a:r>
            <a:r>
              <a:rPr i="1" lang="en" sz="1200">
                <a:solidFill>
                  <a:srgbClr val="24292E"/>
                </a:solidFill>
              </a:rPr>
              <a:t>quarterly </a:t>
            </a:r>
            <a:r>
              <a:rPr lang="en" sz="1200">
                <a:solidFill>
                  <a:srgbClr val="24292E"/>
                </a:solidFill>
              </a:rPr>
              <a:t> training made the most sense.</a:t>
            </a:r>
            <a:br>
              <a:rPr lang="en" sz="1200">
                <a:solidFill>
                  <a:srgbClr val="24292E"/>
                </a:solidFill>
              </a:rPr>
            </a:br>
            <a:endParaRPr sz="1200">
              <a:solidFill>
                <a:srgbClr val="24292E"/>
              </a:solidFill>
            </a:endParaRPr>
          </a:p>
          <a:p>
            <a:pPr indent="0" lvl="0" marL="0" rtl="0" algn="l">
              <a:lnSpc>
                <a:spcPct val="100000"/>
              </a:lnSpc>
              <a:spcBef>
                <a:spcPts val="500"/>
              </a:spcBef>
              <a:spcAft>
                <a:spcPts val="0"/>
              </a:spcAft>
              <a:buClr>
                <a:schemeClr val="dk1"/>
              </a:buClr>
              <a:buSzPts val="1100"/>
              <a:buFont typeface="Arial"/>
              <a:buNone/>
            </a:pPr>
            <a:r>
              <a:rPr b="1" lang="en" sz="1200">
                <a:solidFill>
                  <a:srgbClr val="24292E"/>
                </a:solidFill>
              </a:rPr>
              <a:t>Metrics and KPIs:</a:t>
            </a:r>
            <a:r>
              <a:rPr lang="en" sz="1200">
                <a:solidFill>
                  <a:srgbClr val="24292E"/>
                </a:solidFill>
              </a:rPr>
              <a:t> The security team wants 0% of employees to allow tailgating after the training has run</a:t>
            </a:r>
            <a:r>
              <a:rPr lang="en" sz="1200">
                <a:solidFill>
                  <a:srgbClr val="24292E"/>
                </a:solidFill>
              </a:rPr>
              <a:t>.</a:t>
            </a:r>
            <a:br>
              <a:rPr lang="en" sz="1200">
                <a:solidFill>
                  <a:srgbClr val="24292E"/>
                </a:solidFill>
              </a:rPr>
            </a:br>
            <a:r>
              <a:rPr b="1" lang="en" sz="1200">
                <a:solidFill>
                  <a:srgbClr val="24292E"/>
                </a:solidFill>
              </a:rPr>
              <a:t> </a:t>
            </a:r>
            <a:endParaRPr b="1" sz="1200">
              <a:solidFill>
                <a:srgbClr val="24292E"/>
              </a:solidFill>
            </a:endParaRPr>
          </a:p>
          <a:p>
            <a:pPr indent="0" lvl="0" marL="0" rtl="0" algn="l">
              <a:lnSpc>
                <a:spcPct val="100000"/>
              </a:lnSpc>
              <a:spcBef>
                <a:spcPts val="500"/>
              </a:spcBef>
              <a:spcAft>
                <a:spcPts val="0"/>
              </a:spcAft>
              <a:buClr>
                <a:schemeClr val="dk1"/>
              </a:buClr>
              <a:buSzPts val="1100"/>
              <a:buFont typeface="Arial"/>
              <a:buNone/>
            </a:pPr>
            <a:r>
              <a:rPr b="1" lang="en" sz="1200">
                <a:solidFill>
                  <a:srgbClr val="24292E"/>
                </a:solidFill>
              </a:rPr>
              <a:t>Measurements: </a:t>
            </a:r>
            <a:r>
              <a:rPr lang="en" sz="1200">
                <a:solidFill>
                  <a:srgbClr val="24292E"/>
                </a:solidFill>
              </a:rPr>
              <a:t>One month after each quarter's training, security personnel will audit security cameras, and identity employees who allow others to tailgate. Those who have already been through training will be disciplined. Those who follow training guidelines will be rewarded. Those who have not yet been trained will be notified that they should stop, but will </a:t>
            </a:r>
            <a:r>
              <a:rPr i="1" lang="en" sz="1200">
                <a:solidFill>
                  <a:srgbClr val="24292E"/>
                </a:solidFill>
              </a:rPr>
              <a:t>not </a:t>
            </a:r>
            <a:r>
              <a:rPr lang="en" sz="1200">
                <a:solidFill>
                  <a:srgbClr val="24292E"/>
                </a:solidFill>
              </a:rPr>
              <a:t>face disciplinary action.</a:t>
            </a:r>
            <a:endParaRPr sz="1200">
              <a:solidFill>
                <a:srgbClr val="24292E"/>
              </a:solidFill>
            </a:endParaRPr>
          </a:p>
          <a:p>
            <a:pPr indent="0" lvl="0" marL="0" rtl="0" algn="l">
              <a:lnSpc>
                <a:spcPct val="100000"/>
              </a:lnSpc>
              <a:spcBef>
                <a:spcPts val="500"/>
              </a:spcBef>
              <a:spcAft>
                <a:spcPts val="0"/>
              </a:spcAft>
              <a:buClr>
                <a:schemeClr val="dk1"/>
              </a:buClr>
              <a:buSzPts val="1100"/>
              <a:buFont typeface="Arial"/>
              <a:buNone/>
            </a:pPr>
            <a:r>
              <a:t/>
            </a:r>
            <a:endParaRPr sz="1200">
              <a:solidFill>
                <a:srgbClr val="24292E"/>
              </a:solidFill>
            </a:endParaRPr>
          </a:p>
          <a:p>
            <a:pPr indent="0" lvl="0" marL="0" rtl="0" algn="l">
              <a:lnSpc>
                <a:spcPct val="100000"/>
              </a:lnSpc>
              <a:spcBef>
                <a:spcPts val="500"/>
              </a:spcBef>
              <a:spcAft>
                <a:spcPts val="0"/>
              </a:spcAft>
              <a:buNone/>
            </a:pPr>
            <a:r>
              <a:t/>
            </a:r>
            <a:endParaRPr sz="1200">
              <a:solidFill>
                <a:srgbClr val="24292E"/>
              </a:solidFill>
            </a:endParaRPr>
          </a:p>
          <a:p>
            <a:pPr indent="0" lvl="0" marL="457200" rtl="0" algn="l">
              <a:lnSpc>
                <a:spcPct val="150000"/>
              </a:lnSpc>
              <a:spcBef>
                <a:spcPts val="500"/>
              </a:spcBef>
              <a:spcAft>
                <a:spcPts val="0"/>
              </a:spcAft>
              <a:buNone/>
            </a:pPr>
            <a:r>
              <a:t/>
            </a:r>
            <a:endParaRPr sz="1200">
              <a:solidFill>
                <a:srgbClr val="24292E"/>
              </a:solidFill>
            </a:endParaRPr>
          </a:p>
          <a:p>
            <a:pPr indent="0" lvl="0" marL="0" rtl="0" algn="l">
              <a:lnSpc>
                <a:spcPct val="113000"/>
              </a:lnSpc>
              <a:spcBef>
                <a:spcPts val="1200"/>
              </a:spcBef>
              <a:spcAft>
                <a:spcPts val="500"/>
              </a:spcAft>
              <a:buClr>
                <a:schemeClr val="dk1"/>
              </a:buClr>
              <a:buSzPts val="1100"/>
              <a:buFont typeface="Arial"/>
              <a:buNone/>
            </a:pPr>
            <a:r>
              <a:t/>
            </a:r>
            <a:endParaRPr sz="1200">
              <a:solidFill>
                <a:srgbClr val="24292E"/>
              </a:solidFill>
            </a:endParaRPr>
          </a:p>
        </p:txBody>
      </p:sp>
      <p:sp>
        <p:nvSpPr>
          <p:cNvPr id="2700" name="Google Shape;2700;p15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4" name="Shape 2704"/>
        <p:cNvGrpSpPr/>
        <p:nvPr/>
      </p:nvGrpSpPr>
      <p:grpSpPr>
        <a:xfrm>
          <a:off x="0" y="0"/>
          <a:ext cx="0" cy="0"/>
          <a:chOff x="0" y="0"/>
          <a:chExt cx="0" cy="0"/>
        </a:xfrm>
      </p:grpSpPr>
      <p:sp>
        <p:nvSpPr>
          <p:cNvPr id="2705" name="Google Shape;2705;p15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Security Controls</a:t>
            </a:r>
            <a:endParaRPr/>
          </a:p>
        </p:txBody>
      </p:sp>
      <p:sp>
        <p:nvSpPr>
          <p:cNvPr id="2706" name="Google Shape;2706;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07" name="Google Shape;2707;p1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8" name="Google Shape;2708;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2" name="Shape 2712"/>
        <p:cNvGrpSpPr/>
        <p:nvPr/>
      </p:nvGrpSpPr>
      <p:grpSpPr>
        <a:xfrm>
          <a:off x="0" y="0"/>
          <a:ext cx="0" cy="0"/>
          <a:chOff x="0" y="0"/>
          <a:chExt cx="0" cy="0"/>
        </a:xfrm>
      </p:grpSpPr>
      <p:sp>
        <p:nvSpPr>
          <p:cNvPr id="2713" name="Google Shape;2713;p158"/>
          <p:cNvSpPr txBox="1"/>
          <p:nvPr>
            <p:ph type="title"/>
          </p:nvPr>
        </p:nvSpPr>
        <p:spPr>
          <a:xfrm>
            <a:off x="2544050" y="1430250"/>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Apart from improving security culture over the </a:t>
            </a:r>
            <a:r>
              <a:rPr i="1" lang="en" sz="3000"/>
              <a:t>long term</a:t>
            </a:r>
            <a:r>
              <a:rPr lang="en" sz="3000"/>
              <a:t>, the security team will want to implement </a:t>
            </a:r>
            <a:r>
              <a:rPr b="1" lang="en" sz="3000"/>
              <a:t>security controls</a:t>
            </a:r>
            <a:r>
              <a:rPr lang="en" sz="3000"/>
              <a:t> in order to address the problem in the </a:t>
            </a:r>
            <a:r>
              <a:rPr i="1" lang="en" sz="3000"/>
              <a:t>short term.</a:t>
            </a:r>
            <a:endParaRPr i="1" sz="3000"/>
          </a:p>
        </p:txBody>
      </p:sp>
      <p:sp>
        <p:nvSpPr>
          <p:cNvPr id="2714" name="Google Shape;2714;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5" name="Google Shape;2715;p1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9" name="Shape 2719"/>
        <p:cNvGrpSpPr/>
        <p:nvPr/>
      </p:nvGrpSpPr>
      <p:grpSpPr>
        <a:xfrm>
          <a:off x="0" y="0"/>
          <a:ext cx="0" cy="0"/>
          <a:chOff x="0" y="0"/>
          <a:chExt cx="0" cy="0"/>
        </a:xfrm>
      </p:grpSpPr>
      <p:sp>
        <p:nvSpPr>
          <p:cNvPr id="2720" name="Google Shape;2720;p159"/>
          <p:cNvSpPr txBox="1"/>
          <p:nvPr>
            <p:ph type="title"/>
          </p:nvPr>
        </p:nvSpPr>
        <p:spPr>
          <a:xfrm>
            <a:off x="2205175" y="1781025"/>
            <a:ext cx="6664500" cy="7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4292E"/>
                </a:solidFill>
                <a:highlight>
                  <a:srgbClr val="FFFFFF"/>
                </a:highlight>
                <a:latin typeface="Roboto"/>
                <a:ea typeface="Roboto"/>
                <a:cs typeface="Roboto"/>
                <a:sym typeface="Roboto"/>
              </a:rPr>
              <a:t>A </a:t>
            </a:r>
            <a:r>
              <a:rPr b="1" lang="en" sz="2400">
                <a:solidFill>
                  <a:srgbClr val="24292E"/>
                </a:solidFill>
                <a:highlight>
                  <a:srgbClr val="FFFFFF"/>
                </a:highlight>
                <a:latin typeface="Roboto"/>
                <a:ea typeface="Roboto"/>
                <a:cs typeface="Roboto"/>
                <a:sym typeface="Roboto"/>
              </a:rPr>
              <a:t>security control</a:t>
            </a:r>
            <a:r>
              <a:rPr lang="en" sz="2400">
                <a:solidFill>
                  <a:srgbClr val="24292E"/>
                </a:solidFill>
                <a:highlight>
                  <a:srgbClr val="FFFFFF"/>
                </a:highlight>
                <a:latin typeface="Roboto"/>
                <a:ea typeface="Roboto"/>
                <a:cs typeface="Roboto"/>
                <a:sym typeface="Roboto"/>
              </a:rPr>
              <a:t> is any system, process, or technology that protects the confidentiality, integrity, and accessibility of a resource</a:t>
            </a:r>
            <a:endParaRPr sz="2400"/>
          </a:p>
        </p:txBody>
      </p:sp>
      <p:sp>
        <p:nvSpPr>
          <p:cNvPr id="2721" name="Google Shape;2721;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2" name="Google Shape;2722;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23" name="Google Shape;2723;p159"/>
          <p:cNvPicPr preferRelativeResize="0"/>
          <p:nvPr/>
        </p:nvPicPr>
        <p:blipFill>
          <a:blip r:embed="rId3">
            <a:alphaModFix/>
          </a:blip>
          <a:stretch>
            <a:fillRect/>
          </a:stretch>
        </p:blipFill>
        <p:spPr>
          <a:xfrm>
            <a:off x="864476" y="1781025"/>
            <a:ext cx="1176125" cy="172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7" name="Shape 2727"/>
        <p:cNvGrpSpPr/>
        <p:nvPr/>
      </p:nvGrpSpPr>
      <p:grpSpPr>
        <a:xfrm>
          <a:off x="0" y="0"/>
          <a:ext cx="0" cy="0"/>
          <a:chOff x="0" y="0"/>
          <a:chExt cx="0" cy="0"/>
        </a:xfrm>
      </p:grpSpPr>
      <p:sp>
        <p:nvSpPr>
          <p:cNvPr id="2728" name="Google Shape;2728;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Controls and Control Types</a:t>
            </a:r>
            <a:endParaRPr/>
          </a:p>
        </p:txBody>
      </p:sp>
      <p:sp>
        <p:nvSpPr>
          <p:cNvPr id="2729" name="Google Shape;2729;p160"/>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t>Security controls can be administrative, technical, and physical in nature.  </a:t>
            </a:r>
            <a:endParaRPr sz="16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30" name="Google Shape;2730;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1" name="Google Shape;2731;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32" name="Google Shape;2732;p160"/>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i="1" lang="en" sz="1800"/>
              <a:t>Example: </a:t>
            </a:r>
            <a:br>
              <a:rPr i="1" lang="en" sz="1800"/>
            </a:br>
            <a:endParaRPr i="1" sz="1800"/>
          </a:p>
          <a:p>
            <a:pPr indent="0" lvl="0" marL="0" rtl="0" algn="l">
              <a:spcBef>
                <a:spcPts val="0"/>
              </a:spcBef>
              <a:spcAft>
                <a:spcPts val="0"/>
              </a:spcAft>
              <a:buNone/>
            </a:pPr>
            <a:r>
              <a:rPr lang="en" sz="1800"/>
              <a:t>Requiring employees to adhere to training guidelines </a:t>
            </a:r>
            <a:endParaRPr sz="1800"/>
          </a:p>
        </p:txBody>
      </p:sp>
      <p:sp>
        <p:nvSpPr>
          <p:cNvPr id="2733" name="Google Shape;2733;p160"/>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i="1" lang="en" sz="1800"/>
              <a:t>Example: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rPr lang="en" sz="1800"/>
              <a:t>Forcing developers to authenticate using SSH keys rather than passwords</a:t>
            </a:r>
            <a:endParaRPr sz="1800"/>
          </a:p>
        </p:txBody>
      </p:sp>
      <p:sp>
        <p:nvSpPr>
          <p:cNvPr id="2734" name="Google Shape;2734;p160"/>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i="1" lang="en" sz="1800"/>
              <a:t>Example:</a:t>
            </a:r>
            <a:endParaRPr i="1"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Protecting a building by requiring key-card access</a:t>
            </a:r>
            <a:endParaRPr sz="1800"/>
          </a:p>
        </p:txBody>
      </p:sp>
      <p:sp>
        <p:nvSpPr>
          <p:cNvPr id="2735" name="Google Shape;2735;p160"/>
          <p:cNvSpPr/>
          <p:nvPr/>
        </p:nvSpPr>
        <p:spPr>
          <a:xfrm>
            <a:off x="457200" y="1335550"/>
            <a:ext cx="2257500" cy="4884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Administrative</a:t>
            </a:r>
            <a:endParaRPr sz="1800">
              <a:latin typeface="Roboto Medium"/>
              <a:ea typeface="Roboto Medium"/>
              <a:cs typeface="Roboto Medium"/>
              <a:sym typeface="Roboto Medium"/>
            </a:endParaRPr>
          </a:p>
        </p:txBody>
      </p:sp>
      <p:sp>
        <p:nvSpPr>
          <p:cNvPr id="2736" name="Google Shape;2736;p160"/>
          <p:cNvSpPr/>
          <p:nvPr/>
        </p:nvSpPr>
        <p:spPr>
          <a:xfrm>
            <a:off x="3241650" y="1329550"/>
            <a:ext cx="2257500" cy="4884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Technical</a:t>
            </a:r>
            <a:endParaRPr sz="1800">
              <a:latin typeface="Roboto Medium"/>
              <a:ea typeface="Roboto Medium"/>
              <a:cs typeface="Roboto Medium"/>
              <a:sym typeface="Roboto Medium"/>
            </a:endParaRPr>
          </a:p>
        </p:txBody>
      </p:sp>
      <p:sp>
        <p:nvSpPr>
          <p:cNvPr id="2737" name="Google Shape;2737;p160"/>
          <p:cNvSpPr/>
          <p:nvPr/>
        </p:nvSpPr>
        <p:spPr>
          <a:xfrm>
            <a:off x="6135800" y="1329925"/>
            <a:ext cx="2257500" cy="4884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Physical</a:t>
            </a:r>
            <a:endParaRPr sz="1800">
              <a:latin typeface="Roboto Medium"/>
              <a:ea typeface="Roboto Medium"/>
              <a:cs typeface="Roboto Medium"/>
              <a:sym typeface="Roboto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1" name="Shape 2741"/>
        <p:cNvGrpSpPr/>
        <p:nvPr/>
      </p:nvGrpSpPr>
      <p:grpSpPr>
        <a:xfrm>
          <a:off x="0" y="0"/>
          <a:ext cx="0" cy="0"/>
          <a:chOff x="0" y="0"/>
          <a:chExt cx="0" cy="0"/>
        </a:xfrm>
      </p:grpSpPr>
      <p:sp>
        <p:nvSpPr>
          <p:cNvPr id="2742" name="Google Shape;2742;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Controls</a:t>
            </a:r>
            <a:endParaRPr/>
          </a:p>
        </p:txBody>
      </p:sp>
      <p:sp>
        <p:nvSpPr>
          <p:cNvPr id="2743" name="Google Shape;2743;p1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Security controls can be implemented to achieve </a:t>
            </a:r>
            <a:r>
              <a:rPr b="1" lang="en"/>
              <a:t>different goals. </a:t>
            </a:r>
            <a:endParaRPr b="1"/>
          </a:p>
        </p:txBody>
      </p:sp>
      <p:sp>
        <p:nvSpPr>
          <p:cNvPr id="2744" name="Google Shape;2744;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5" name="Google Shape;2745;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46" name="Google Shape;2746;p161"/>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solidFill>
                  <a:schemeClr val="dk1"/>
                </a:solidFill>
              </a:rPr>
              <a:t>Preventative </a:t>
            </a:r>
            <a:r>
              <a:rPr lang="en">
                <a:solidFill>
                  <a:schemeClr val="dk1"/>
                </a:solidFill>
              </a:rPr>
              <a:t>controls </a:t>
            </a:r>
            <a:r>
              <a:rPr i="1" lang="en">
                <a:solidFill>
                  <a:schemeClr val="dk1"/>
                </a:solidFill>
              </a:rPr>
              <a:t>prevent </a:t>
            </a:r>
            <a:r>
              <a:rPr lang="en">
                <a:solidFill>
                  <a:schemeClr val="dk1"/>
                </a:solidFill>
              </a:rPr>
              <a:t>access with physical or logical/technical barriers. Key-card access constitutes a preventive control</a:t>
            </a:r>
            <a:endParaRPr/>
          </a:p>
        </p:txBody>
      </p:sp>
      <p:sp>
        <p:nvSpPr>
          <p:cNvPr id="2747" name="Google Shape;2747;p161"/>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solidFill>
                  <a:schemeClr val="dk1"/>
                </a:solidFill>
              </a:rPr>
              <a:t>Deterrent </a:t>
            </a:r>
            <a:r>
              <a:rPr lang="en">
                <a:solidFill>
                  <a:schemeClr val="dk1"/>
                </a:solidFill>
              </a:rPr>
              <a:t>controls </a:t>
            </a:r>
            <a:r>
              <a:rPr i="1" lang="en">
                <a:solidFill>
                  <a:schemeClr val="dk1"/>
                </a:solidFill>
              </a:rPr>
              <a:t>discourage </a:t>
            </a:r>
            <a:r>
              <a:rPr lang="en">
                <a:solidFill>
                  <a:schemeClr val="dk1"/>
                </a:solidFill>
              </a:rPr>
              <a:t>attackers from attempting to access a resource. </a:t>
            </a:r>
            <a:endParaRPr/>
          </a:p>
        </p:txBody>
      </p:sp>
      <p:sp>
        <p:nvSpPr>
          <p:cNvPr id="2748" name="Google Shape;2748;p161"/>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solidFill>
                  <a:schemeClr val="dk1"/>
                </a:solidFill>
              </a:rPr>
              <a:t>Detective </a:t>
            </a:r>
            <a:r>
              <a:rPr lang="en">
                <a:solidFill>
                  <a:schemeClr val="dk1"/>
                </a:solidFill>
              </a:rPr>
              <a:t>controls do not protect access to a confidential resource, but instead identify and record attempts at access.</a:t>
            </a:r>
            <a:endParaRPr/>
          </a:p>
        </p:txBody>
      </p:sp>
      <p:sp>
        <p:nvSpPr>
          <p:cNvPr id="2749" name="Google Shape;2749;p161"/>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solidFill>
                  <a:schemeClr val="dk1"/>
                </a:solidFill>
              </a:rPr>
              <a:t>Corrective </a:t>
            </a:r>
            <a:r>
              <a:rPr lang="en">
                <a:solidFill>
                  <a:schemeClr val="dk1"/>
                </a:solidFill>
              </a:rPr>
              <a:t>controls attempt to fix an incident, and possibly prevent reoccurrence.</a:t>
            </a:r>
            <a:endParaRPr/>
          </a:p>
        </p:txBody>
      </p:sp>
      <p:sp>
        <p:nvSpPr>
          <p:cNvPr id="2750" name="Google Shape;2750;p161"/>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solidFill>
                  <a:schemeClr val="dk1"/>
                </a:solidFill>
              </a:rPr>
              <a:t>Compensating </a:t>
            </a:r>
            <a:r>
              <a:rPr lang="en">
                <a:solidFill>
                  <a:schemeClr val="dk1"/>
                </a:solidFill>
              </a:rPr>
              <a:t>controls do not prevent attacks, but restore the function of compromised systems.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1" name="Shape 2071"/>
        <p:cNvGrpSpPr/>
        <p:nvPr/>
      </p:nvGrpSpPr>
      <p:grpSpPr>
        <a:xfrm>
          <a:off x="0" y="0"/>
          <a:ext cx="0" cy="0"/>
          <a:chOff x="0" y="0"/>
          <a:chExt cx="0" cy="0"/>
        </a:xfrm>
      </p:grpSpPr>
      <p:sp>
        <p:nvSpPr>
          <p:cNvPr id="2072" name="Google Shape;2072;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Modules Review:</a:t>
            </a:r>
            <a:r>
              <a:rPr lang="en"/>
              <a:t> Networking</a:t>
            </a:r>
            <a:endParaRPr/>
          </a:p>
        </p:txBody>
      </p:sp>
      <p:sp>
        <p:nvSpPr>
          <p:cNvPr id="2073" name="Google Shape;2073;p108"/>
          <p:cNvSpPr txBox="1"/>
          <p:nvPr>
            <p:ph idx="1" type="subTitle"/>
          </p:nvPr>
        </p:nvSpPr>
        <p:spPr>
          <a:xfrm>
            <a:off x="0" y="675975"/>
            <a:ext cx="9094800" cy="4240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These un</a:t>
            </a:r>
            <a:r>
              <a:rPr lang="en"/>
              <a:t>its introduced you to the fundamentals of networks and network security.</a:t>
            </a:r>
            <a:endParaRPr/>
          </a:p>
          <a:p>
            <a:pPr indent="0" lvl="0" marL="0" rtl="0" algn="l">
              <a:spcBef>
                <a:spcPts val="0"/>
              </a:spcBef>
              <a:spcAft>
                <a:spcPts val="0"/>
              </a:spcAft>
              <a:buNone/>
            </a:pPr>
            <a:r>
              <a:t/>
            </a:r>
            <a:endParaRPr b="1">
              <a:solidFill>
                <a:srgbClr val="990000"/>
              </a:solidFill>
            </a:endParaRPr>
          </a:p>
          <a:p>
            <a:pPr indent="0" lvl="0" marL="0" rtl="0" algn="l">
              <a:spcBef>
                <a:spcPts val="0"/>
              </a:spcBef>
              <a:spcAft>
                <a:spcPts val="0"/>
              </a:spcAft>
              <a:buNone/>
            </a:pPr>
            <a:r>
              <a:rPr b="1" lang="en">
                <a:solidFill>
                  <a:srgbClr val="0B5394"/>
                </a:solidFill>
              </a:rPr>
              <a:t>What You Learned </a:t>
            </a:r>
            <a:endParaRPr b="1">
              <a:solidFill>
                <a:srgbClr val="0B5394"/>
              </a:solidFill>
            </a:endParaRPr>
          </a:p>
          <a:p>
            <a:pPr indent="0" lvl="0" marL="0" rtl="0" algn="l">
              <a:lnSpc>
                <a:spcPct val="115000"/>
              </a:lnSpc>
              <a:spcBef>
                <a:spcPts val="0"/>
              </a:spcBef>
              <a:spcAft>
                <a:spcPts val="0"/>
              </a:spcAft>
              <a:buNone/>
            </a:pPr>
            <a:r>
              <a:rPr lang="en"/>
              <a:t>Configuring firewalls; port-scanning remote hosts; using Wireshark to capture live traffic; and analyzing network protocols found in traffic captures.</a:t>
            </a:r>
            <a:endParaRPr/>
          </a:p>
          <a:p>
            <a:pPr indent="0" lvl="0" marL="457200" rtl="0" algn="l">
              <a:lnSpc>
                <a:spcPct val="115000"/>
              </a:lnSpc>
              <a:spcBef>
                <a:spcPts val="0"/>
              </a:spcBef>
              <a:spcAft>
                <a:spcPts val="0"/>
              </a:spcAft>
              <a:buNone/>
            </a:pPr>
            <a:r>
              <a:t/>
            </a:r>
            <a:endParaRPr>
              <a:solidFill>
                <a:srgbClr val="24292E"/>
              </a:solidFill>
              <a:latin typeface="Arial"/>
              <a:ea typeface="Arial"/>
              <a:cs typeface="Arial"/>
              <a:sym typeface="Arial"/>
            </a:endParaRPr>
          </a:p>
          <a:p>
            <a:pPr indent="0" lvl="0" marL="457200" rtl="0" algn="l">
              <a:lnSpc>
                <a:spcPct val="115000"/>
              </a:lnSpc>
              <a:spcBef>
                <a:spcPts val="0"/>
              </a:spcBef>
              <a:spcAft>
                <a:spcPts val="0"/>
              </a:spcAft>
              <a:buNone/>
            </a:pPr>
            <a:r>
              <a:t/>
            </a:r>
            <a:endParaRPr>
              <a:solidFill>
                <a:srgbClr val="24292E"/>
              </a:solidFill>
              <a:latin typeface="Arial"/>
              <a:ea typeface="Arial"/>
              <a:cs typeface="Arial"/>
              <a:sym typeface="Arial"/>
            </a:endParaRPr>
          </a:p>
          <a:p>
            <a:pPr indent="0" lvl="0" marL="0" rtl="0" algn="l">
              <a:lnSpc>
                <a:spcPct val="115000"/>
              </a:lnSpc>
              <a:spcBef>
                <a:spcPts val="0"/>
              </a:spcBef>
              <a:spcAft>
                <a:spcPts val="0"/>
              </a:spcAft>
              <a:buNone/>
            </a:pPr>
            <a:r>
              <a:t/>
            </a:r>
            <a:endParaRPr>
              <a:solidFill>
                <a:srgbClr val="24292E"/>
              </a:solidFill>
            </a:endParaRPr>
          </a:p>
          <a:p>
            <a:pPr indent="0" lvl="0" marL="0" rtl="0" algn="l">
              <a:spcBef>
                <a:spcPts val="0"/>
              </a:spcBef>
              <a:spcAft>
                <a:spcPts val="0"/>
              </a:spcAft>
              <a:buClr>
                <a:schemeClr val="dk1"/>
              </a:buClr>
              <a:buSzPts val="1100"/>
              <a:buFont typeface="Arial"/>
              <a:buNone/>
            </a:pPr>
            <a:r>
              <a:rPr b="1" lang="en">
                <a:solidFill>
                  <a:srgbClr val="0B5394"/>
                </a:solidFill>
              </a:rPr>
              <a:t>Job Context </a:t>
            </a:r>
            <a:endParaRPr>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
                <a:highlight>
                  <a:srgbClr val="FFFFFF"/>
                </a:highlight>
              </a:rPr>
              <a:t>These are common tasks for </a:t>
            </a:r>
            <a:r>
              <a:rPr b="1" lang="en">
                <a:highlight>
                  <a:srgbClr val="FFFFFF"/>
                </a:highlight>
              </a:rPr>
              <a:t>network administrators</a:t>
            </a:r>
            <a:r>
              <a:rPr lang="en">
                <a:highlight>
                  <a:srgbClr val="FFFFFF"/>
                </a:highlight>
              </a:rPr>
              <a:t>, and traffic analysis is required in </a:t>
            </a:r>
            <a:r>
              <a:rPr b="1" lang="en">
                <a:highlight>
                  <a:srgbClr val="FFFFFF"/>
                </a:highlight>
              </a:rPr>
              <a:t>SOC Analysis</a:t>
            </a:r>
            <a:r>
              <a:rPr lang="en">
                <a:highlight>
                  <a:srgbClr val="FFFFFF"/>
                </a:highlight>
              </a:rPr>
              <a:t>, </a:t>
            </a:r>
            <a:r>
              <a:rPr b="1" lang="en">
                <a:highlight>
                  <a:srgbClr val="FFFFFF"/>
                </a:highlight>
              </a:rPr>
              <a:t>network forensics</a:t>
            </a:r>
            <a:r>
              <a:rPr lang="en">
                <a:highlight>
                  <a:srgbClr val="FFFFFF"/>
                </a:highlight>
              </a:rPr>
              <a:t>, and </a:t>
            </a:r>
            <a:r>
              <a:rPr b="1" lang="en">
                <a:highlight>
                  <a:srgbClr val="FFFFFF"/>
                </a:highlight>
              </a:rPr>
              <a:t>threat hunting </a:t>
            </a:r>
            <a:r>
              <a:rPr lang="en">
                <a:highlight>
                  <a:srgbClr val="FFFFFF"/>
                </a:highlight>
              </a:rPr>
              <a:t>roles.</a:t>
            </a:r>
            <a:endParaRPr/>
          </a:p>
        </p:txBody>
      </p:sp>
      <p:sp>
        <p:nvSpPr>
          <p:cNvPr id="2074" name="Google Shape;2074;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75" name="Google Shape;2075;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4" name="Shape 2754"/>
        <p:cNvGrpSpPr/>
        <p:nvPr/>
      </p:nvGrpSpPr>
      <p:grpSpPr>
        <a:xfrm>
          <a:off x="0" y="0"/>
          <a:ext cx="0" cy="0"/>
          <a:chOff x="0" y="0"/>
          <a:chExt cx="0" cy="0"/>
        </a:xfrm>
      </p:grpSpPr>
      <p:sp>
        <p:nvSpPr>
          <p:cNvPr id="2755" name="Google Shape;2755;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We’ve seen s</a:t>
            </a:r>
            <a:r>
              <a:rPr lang="en"/>
              <a:t>ecurity controls in previous units:</a:t>
            </a:r>
            <a:endParaRPr/>
          </a:p>
        </p:txBody>
      </p:sp>
      <p:sp>
        <p:nvSpPr>
          <p:cNvPr id="2756" name="Google Shape;2756;p162"/>
          <p:cNvSpPr txBox="1"/>
          <p:nvPr>
            <p:ph idx="1" type="subTitle"/>
          </p:nvPr>
        </p:nvSpPr>
        <p:spPr>
          <a:xfrm>
            <a:off x="0" y="6647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Light"/>
                <a:ea typeface="Roboto Light"/>
                <a:cs typeface="Roboto Light"/>
                <a:sym typeface="Roboto Light"/>
              </a:rPr>
              <a:t>Regardless of type or goal, all controls seek to restrain or respond to </a:t>
            </a:r>
            <a:r>
              <a:rPr b="1" i="1" lang="en" sz="1600">
                <a:solidFill>
                  <a:schemeClr val="dk1"/>
                </a:solidFill>
              </a:rPr>
              <a:t>access</a:t>
            </a:r>
            <a:r>
              <a:rPr lang="en" sz="1600">
                <a:solidFill>
                  <a:schemeClr val="dk1"/>
                </a:solidFill>
                <a:latin typeface="Roboto Light"/>
                <a:ea typeface="Roboto Light"/>
                <a:cs typeface="Roboto Light"/>
                <a:sym typeface="Roboto Light"/>
              </a:rPr>
              <a:t> to a given resource. Access control is the practice of controlling who can access which resources. </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57" name="Google Shape;2757;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58" name="Google Shape;2758;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59" name="Google Shape;2759;p162"/>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File permissions act as access controls by preventing users from modifying files they don't own.</a:t>
            </a:r>
            <a:endParaRPr sz="1800"/>
          </a:p>
        </p:txBody>
      </p:sp>
      <p:sp>
        <p:nvSpPr>
          <p:cNvPr id="2760" name="Google Shape;2760;p162"/>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800">
                <a:solidFill>
                  <a:schemeClr val="dk1"/>
                </a:solidFill>
              </a:rPr>
              <a:t>Firewalls control access to networks.</a:t>
            </a:r>
            <a:endParaRPr i="1" sz="1800"/>
          </a:p>
        </p:txBody>
      </p:sp>
      <p:sp>
        <p:nvSpPr>
          <p:cNvPr id="2761" name="Google Shape;2761;p162"/>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800">
                <a:solidFill>
                  <a:schemeClr val="dk1"/>
                </a:solidFill>
              </a:rPr>
              <a:t>Monitoring systems act as detective control.</a:t>
            </a:r>
            <a:endParaRPr sz="1800"/>
          </a:p>
        </p:txBody>
      </p:sp>
      <p:sp>
        <p:nvSpPr>
          <p:cNvPr id="2762" name="Google Shape;2762;p162"/>
          <p:cNvSpPr/>
          <p:nvPr/>
        </p:nvSpPr>
        <p:spPr>
          <a:xfrm>
            <a:off x="457200" y="1335550"/>
            <a:ext cx="2257500" cy="4884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Linux</a:t>
            </a:r>
            <a:endParaRPr sz="1800">
              <a:latin typeface="Roboto Medium"/>
              <a:ea typeface="Roboto Medium"/>
              <a:cs typeface="Roboto Medium"/>
              <a:sym typeface="Roboto Medium"/>
            </a:endParaRPr>
          </a:p>
        </p:txBody>
      </p:sp>
      <p:sp>
        <p:nvSpPr>
          <p:cNvPr id="2763" name="Google Shape;2763;p162"/>
          <p:cNvSpPr/>
          <p:nvPr/>
        </p:nvSpPr>
        <p:spPr>
          <a:xfrm>
            <a:off x="3241650" y="1329550"/>
            <a:ext cx="2257500" cy="4884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Networks</a:t>
            </a:r>
            <a:endParaRPr sz="1800">
              <a:latin typeface="Roboto Medium"/>
              <a:ea typeface="Roboto Medium"/>
              <a:cs typeface="Roboto Medium"/>
              <a:sym typeface="Roboto Medium"/>
            </a:endParaRPr>
          </a:p>
        </p:txBody>
      </p:sp>
      <p:sp>
        <p:nvSpPr>
          <p:cNvPr id="2764" name="Google Shape;2764;p162"/>
          <p:cNvSpPr/>
          <p:nvPr/>
        </p:nvSpPr>
        <p:spPr>
          <a:xfrm>
            <a:off x="6135800" y="1329925"/>
            <a:ext cx="2257500" cy="4884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Incident Response</a:t>
            </a:r>
            <a:endParaRPr sz="1800">
              <a:latin typeface="Roboto Medium"/>
              <a:ea typeface="Roboto Medium"/>
              <a:cs typeface="Roboto Medium"/>
              <a:sym typeface="Roboto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8" name="Shape 2768"/>
        <p:cNvGrpSpPr/>
        <p:nvPr/>
      </p:nvGrpSpPr>
      <p:grpSpPr>
        <a:xfrm>
          <a:off x="0" y="0"/>
          <a:ext cx="0" cy="0"/>
          <a:chOff x="0" y="0"/>
          <a:chExt cx="0" cy="0"/>
        </a:xfrm>
      </p:grpSpPr>
      <p:sp>
        <p:nvSpPr>
          <p:cNvPr id="2769" name="Google Shape;2769;p163"/>
          <p:cNvSpPr txBox="1"/>
          <p:nvPr>
            <p:ph type="title"/>
          </p:nvPr>
        </p:nvSpPr>
        <p:spPr>
          <a:xfrm>
            <a:off x="2205175" y="1781025"/>
            <a:ext cx="6664500" cy="79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4292E"/>
                </a:solidFill>
                <a:latin typeface="Roboto"/>
                <a:ea typeface="Roboto"/>
                <a:cs typeface="Roboto"/>
                <a:sym typeface="Roboto"/>
              </a:rPr>
              <a:t>Defense in Depth is a practice that implements multiple defenses to secure a resource. </a:t>
            </a:r>
            <a:endParaRPr sz="2400"/>
          </a:p>
        </p:txBody>
      </p:sp>
      <p:sp>
        <p:nvSpPr>
          <p:cNvPr id="2770" name="Google Shape;2770;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1" name="Google Shape;2771;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72" name="Google Shape;2772;p163"/>
          <p:cNvPicPr preferRelativeResize="0"/>
          <p:nvPr/>
        </p:nvPicPr>
        <p:blipFill>
          <a:blip r:embed="rId3">
            <a:alphaModFix/>
          </a:blip>
          <a:stretch>
            <a:fillRect/>
          </a:stretch>
        </p:blipFill>
        <p:spPr>
          <a:xfrm>
            <a:off x="864476" y="1781025"/>
            <a:ext cx="1176125" cy="172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6" name="Shape 2776"/>
        <p:cNvGrpSpPr/>
        <p:nvPr/>
      </p:nvGrpSpPr>
      <p:grpSpPr>
        <a:xfrm>
          <a:off x="0" y="0"/>
          <a:ext cx="0" cy="0"/>
          <a:chOff x="0" y="0"/>
          <a:chExt cx="0" cy="0"/>
        </a:xfrm>
      </p:grpSpPr>
      <p:sp>
        <p:nvSpPr>
          <p:cNvPr id="2777" name="Google Shape;2777;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Defense in Depth </a:t>
            </a:r>
            <a:endParaRPr/>
          </a:p>
        </p:txBody>
      </p:sp>
      <p:sp>
        <p:nvSpPr>
          <p:cNvPr id="2778" name="Google Shape;2778;p1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example, a secure network may protect an SSH server in three ways: </a:t>
            </a:r>
            <a:endParaRPr>
              <a:solidFill>
                <a:schemeClr val="dk1"/>
              </a:solidFill>
            </a:endParaRPr>
          </a:p>
          <a:p>
            <a:pPr indent="0" lvl="0" marL="0" rtl="0" algn="ctr">
              <a:spcBef>
                <a:spcPts val="0"/>
              </a:spcBef>
              <a:spcAft>
                <a:spcPts val="0"/>
              </a:spcAft>
              <a:buNone/>
            </a:pPr>
            <a:r>
              <a:t/>
            </a:r>
            <a:endParaRPr sz="1600"/>
          </a:p>
        </p:txBody>
      </p:sp>
      <p:sp>
        <p:nvSpPr>
          <p:cNvPr id="2779" name="Google Shape;2779;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0" name="Google Shape;2780;p1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81" name="Google Shape;2781;p164"/>
          <p:cNvSpPr txBox="1"/>
          <p:nvPr>
            <p:ph idx="3" type="subTitle"/>
          </p:nvPr>
        </p:nvSpPr>
        <p:spPr>
          <a:xfrm>
            <a:off x="724275" y="1937829"/>
            <a:ext cx="2371500" cy="18324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Hiding it behind a firewall that only forwards connections from the corporate VPN.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(Technical control) </a:t>
            </a:r>
            <a:endParaRPr b="1"/>
          </a:p>
        </p:txBody>
      </p:sp>
      <p:sp>
        <p:nvSpPr>
          <p:cNvPr id="2782" name="Google Shape;2782;p164"/>
          <p:cNvSpPr txBox="1"/>
          <p:nvPr>
            <p:ph idx="4" type="subTitle"/>
          </p:nvPr>
        </p:nvSpPr>
        <p:spPr>
          <a:xfrm>
            <a:off x="3496050" y="1937824"/>
            <a:ext cx="2319900" cy="25260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Forcing users to authenticate with SSH keys </a:t>
            </a:r>
            <a:r>
              <a:rPr i="1" lang="en"/>
              <a:t>and</a:t>
            </a:r>
            <a:r>
              <a:rPr lang="en"/>
              <a:t> passwords.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(Technical control) </a:t>
            </a:r>
            <a:endParaRPr b="1">
              <a:solidFill>
                <a:schemeClr val="dk1"/>
              </a:solidFill>
            </a:endParaRPr>
          </a:p>
          <a:p>
            <a:pPr indent="0" lvl="0" marL="0" rtl="0" algn="l">
              <a:spcBef>
                <a:spcPts val="0"/>
              </a:spcBef>
              <a:spcAft>
                <a:spcPts val="0"/>
              </a:spcAft>
              <a:buNone/>
            </a:pPr>
            <a:r>
              <a:t/>
            </a:r>
            <a:endParaRPr/>
          </a:p>
        </p:txBody>
      </p:sp>
      <p:sp>
        <p:nvSpPr>
          <p:cNvPr id="2783" name="Google Shape;2783;p164"/>
          <p:cNvSpPr txBox="1"/>
          <p:nvPr>
            <p:ph idx="5" type="subTitle"/>
          </p:nvPr>
        </p:nvSpPr>
        <p:spPr>
          <a:xfrm>
            <a:off x="6401175" y="1938579"/>
            <a:ext cx="2319900" cy="16383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Requiring them to generate new keys, with new strong passwords, every quarter.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(Procedural control)</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7" name="Shape 2787"/>
        <p:cNvGrpSpPr/>
        <p:nvPr/>
      </p:nvGrpSpPr>
      <p:grpSpPr>
        <a:xfrm>
          <a:off x="0" y="0"/>
          <a:ext cx="0" cy="0"/>
          <a:chOff x="0" y="0"/>
          <a:chExt cx="0" cy="0"/>
        </a:xfrm>
      </p:grpSpPr>
      <p:sp>
        <p:nvSpPr>
          <p:cNvPr id="2788" name="Google Shape;2788;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Control Diversity </a:t>
            </a:r>
            <a:endParaRPr/>
          </a:p>
        </p:txBody>
      </p:sp>
      <p:sp>
        <p:nvSpPr>
          <p:cNvPr id="2789" name="Google Shape;2789;p1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 system with multiple layers of protection is said to have </a:t>
            </a:r>
            <a:r>
              <a:rPr b="1" lang="en"/>
              <a:t>control diversity</a:t>
            </a:r>
            <a:r>
              <a:rPr lang="en"/>
              <a:t>, because it is protected in multiple ways.</a:t>
            </a:r>
            <a:endParaRPr/>
          </a:p>
          <a:p>
            <a:pPr indent="0" lvl="0" marL="0" rtl="0" algn="l">
              <a:spcBef>
                <a:spcPts val="0"/>
              </a:spcBef>
              <a:spcAft>
                <a:spcPts val="0"/>
              </a:spcAft>
              <a:buNone/>
            </a:pPr>
            <a:r>
              <a:t/>
            </a:r>
            <a:endParaRPr/>
          </a:p>
        </p:txBody>
      </p:sp>
      <p:sp>
        <p:nvSpPr>
          <p:cNvPr id="2790" name="Google Shape;2790;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1" name="Google Shape;2791;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92" name="Google Shape;2792;p165"/>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Protecting the SSH server with a firewall prevents unwanted connections from unintentional attackers.</a:t>
            </a:r>
            <a:endParaRPr/>
          </a:p>
        </p:txBody>
      </p:sp>
      <p:sp>
        <p:nvSpPr>
          <p:cNvPr id="2793" name="Google Shape;2793;p165"/>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If an attacker bypasses the VPN, they still can't easily compromise the server. Since it forces users to authenticate with SSH keys </a:t>
            </a:r>
            <a:r>
              <a:rPr i="1" lang="en"/>
              <a:t>and </a:t>
            </a:r>
            <a:r>
              <a:rPr lang="en"/>
              <a:t>passwords, they can't easily brute-force the login.</a:t>
            </a:r>
            <a:endParaRPr/>
          </a:p>
        </p:txBody>
      </p:sp>
      <p:sp>
        <p:nvSpPr>
          <p:cNvPr id="2794" name="Google Shape;2794;p165"/>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If </a:t>
            </a:r>
            <a:r>
              <a:rPr lang="en"/>
              <a:t>an attacker </a:t>
            </a:r>
            <a:r>
              <a:rPr i="1" lang="en"/>
              <a:t>does </a:t>
            </a:r>
            <a:r>
              <a:rPr lang="en"/>
              <a:t>steal both a valid SSH key </a:t>
            </a:r>
            <a:r>
              <a:rPr i="1" lang="en"/>
              <a:t>and </a:t>
            </a:r>
            <a:r>
              <a:rPr lang="en"/>
              <a:t>its password, they would only be able to compromise the server for a limited amount of time, since the stolen key would be invalidated in at most three months.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8" name="Shape 2798"/>
        <p:cNvGrpSpPr/>
        <p:nvPr/>
      </p:nvGrpSpPr>
      <p:grpSpPr>
        <a:xfrm>
          <a:off x="0" y="0"/>
          <a:ext cx="0" cy="0"/>
          <a:chOff x="0" y="0"/>
          <a:chExt cx="0" cy="0"/>
        </a:xfrm>
      </p:grpSpPr>
      <p:sp>
        <p:nvSpPr>
          <p:cNvPr id="2799" name="Google Shape;2799;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Redundancy and Single Points of Failure</a:t>
            </a:r>
            <a:endParaRPr b="1">
              <a:latin typeface="Roboto"/>
              <a:ea typeface="Roboto"/>
              <a:cs typeface="Roboto"/>
              <a:sym typeface="Roboto"/>
            </a:endParaRPr>
          </a:p>
        </p:txBody>
      </p:sp>
      <p:sp>
        <p:nvSpPr>
          <p:cNvPr id="2800" name="Google Shape;2800;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801" name="Google Shape;2801;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02" name="Google Shape;2802;p166"/>
          <p:cNvSpPr txBox="1"/>
          <p:nvPr>
            <p:ph idx="3" type="body"/>
          </p:nvPr>
        </p:nvSpPr>
        <p:spPr>
          <a:xfrm>
            <a:off x="0" y="1055375"/>
            <a:ext cx="6975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Defending the system with multiple methods ensures that it remains protected </a:t>
            </a:r>
            <a:r>
              <a:rPr i="1" lang="en" sz="2000">
                <a:solidFill>
                  <a:schemeClr val="dk1"/>
                </a:solidFill>
                <a:latin typeface="Roboto Light"/>
                <a:ea typeface="Roboto Light"/>
                <a:cs typeface="Roboto Light"/>
                <a:sym typeface="Roboto Light"/>
              </a:rPr>
              <a:t>even if one of them fails. </a:t>
            </a:r>
            <a:r>
              <a:rPr lang="en" sz="2000">
                <a:solidFill>
                  <a:schemeClr val="dk1"/>
                </a:solidFill>
                <a:latin typeface="Roboto Light"/>
                <a:ea typeface="Roboto Light"/>
                <a:cs typeface="Roboto Light"/>
                <a:sym typeface="Roboto Light"/>
              </a:rPr>
              <a:t>This concept is known as </a:t>
            </a:r>
            <a:r>
              <a:rPr b="1" lang="en" sz="2000">
                <a:solidFill>
                  <a:schemeClr val="dk1"/>
                </a:solidFill>
              </a:rPr>
              <a:t>redundancy.</a:t>
            </a:r>
            <a:endParaRPr b="1" sz="2000">
              <a:solidFill>
                <a:schemeClr val="dk1"/>
              </a:solidFill>
            </a:endParaRPr>
          </a:p>
          <a:p>
            <a:pPr indent="0" lvl="0" marL="0" rtl="0" algn="l">
              <a:spcBef>
                <a:spcPts val="80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lang="en" sz="2000">
                <a:solidFill>
                  <a:schemeClr val="dk1"/>
                </a:solidFill>
                <a:latin typeface="Roboto Light"/>
                <a:ea typeface="Roboto Light"/>
                <a:cs typeface="Roboto Light"/>
                <a:sym typeface="Roboto Light"/>
              </a:rPr>
              <a:t>Ensuring redundancy eliminates the inherent risk of </a:t>
            </a:r>
            <a:r>
              <a:rPr b="1" lang="en" sz="2000">
                <a:solidFill>
                  <a:schemeClr val="dk1"/>
                </a:solidFill>
              </a:rPr>
              <a:t>single points of failure</a:t>
            </a:r>
            <a:r>
              <a:rPr lang="en" sz="2000">
                <a:solidFill>
                  <a:schemeClr val="dk1"/>
                </a:solidFill>
                <a:latin typeface="Roboto Light"/>
                <a:ea typeface="Roboto Light"/>
                <a:cs typeface="Roboto Light"/>
                <a:sym typeface="Roboto Light"/>
              </a:rPr>
              <a:t>. </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If the system only had a single control, that control would be its single point of failure. An attacker could compromise the system by breaking just a </a:t>
            </a:r>
            <a:r>
              <a:rPr i="1" lang="en" sz="2000">
                <a:solidFill>
                  <a:schemeClr val="dk1"/>
                </a:solidFill>
                <a:latin typeface="Roboto Light"/>
                <a:ea typeface="Roboto Light"/>
                <a:cs typeface="Roboto Light"/>
                <a:sym typeface="Roboto Light"/>
              </a:rPr>
              <a:t>single </a:t>
            </a:r>
            <a:r>
              <a:rPr lang="en" sz="2000">
                <a:solidFill>
                  <a:schemeClr val="dk1"/>
                </a:solidFill>
                <a:latin typeface="Roboto Light"/>
                <a:ea typeface="Roboto Light"/>
                <a:cs typeface="Roboto Light"/>
                <a:sym typeface="Roboto Light"/>
              </a:rPr>
              <a:t>control.</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sz="2000">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sz="2000"/>
          </a:p>
        </p:txBody>
      </p:sp>
      <p:sp>
        <p:nvSpPr>
          <p:cNvPr id="2803" name="Google Shape;2803;p166"/>
          <p:cNvSpPr/>
          <p:nvPr/>
        </p:nvSpPr>
        <p:spPr>
          <a:xfrm>
            <a:off x="6369300" y="3098413"/>
            <a:ext cx="2774700" cy="768000"/>
          </a:xfrm>
          <a:prstGeom prst="cube">
            <a:avLst>
              <a:gd fmla="val 67791"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Security Layer 3</a:t>
            </a:r>
            <a:endParaRPr/>
          </a:p>
        </p:txBody>
      </p:sp>
      <p:sp>
        <p:nvSpPr>
          <p:cNvPr id="2804" name="Google Shape;2804;p166"/>
          <p:cNvSpPr/>
          <p:nvPr/>
        </p:nvSpPr>
        <p:spPr>
          <a:xfrm>
            <a:off x="6369300" y="2876688"/>
            <a:ext cx="2774700" cy="768000"/>
          </a:xfrm>
          <a:prstGeom prst="cube">
            <a:avLst>
              <a:gd fmla="val 67791"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Security Layer 2</a:t>
            </a:r>
            <a:endParaRPr/>
          </a:p>
        </p:txBody>
      </p:sp>
      <p:sp>
        <p:nvSpPr>
          <p:cNvPr id="2805" name="Google Shape;2805;p166"/>
          <p:cNvSpPr/>
          <p:nvPr/>
        </p:nvSpPr>
        <p:spPr>
          <a:xfrm>
            <a:off x="6369300" y="2636788"/>
            <a:ext cx="2774700" cy="768000"/>
          </a:xfrm>
          <a:prstGeom prst="cube">
            <a:avLst>
              <a:gd fmla="val 67791"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Security Layer 1</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9" name="Shape 2809"/>
        <p:cNvGrpSpPr/>
        <p:nvPr/>
      </p:nvGrpSpPr>
      <p:grpSpPr>
        <a:xfrm>
          <a:off x="0" y="0"/>
          <a:ext cx="0" cy="0"/>
          <a:chOff x="0" y="0"/>
          <a:chExt cx="0" cy="0"/>
        </a:xfrm>
      </p:grpSpPr>
      <p:sp>
        <p:nvSpPr>
          <p:cNvPr id="2810" name="Google Shape;2810;p16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811" name="Google Shape;2811;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2" name="Google Shape;2812;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13" name="Google Shape;2813;p16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a:t>
            </a:r>
            <a:r>
              <a:rPr lang="en"/>
              <a:t>: Implementing Security Controls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draft the final piece of security </a:t>
            </a:r>
            <a:r>
              <a:rPr lang="en" sz="1800">
                <a:latin typeface="Roboto Light"/>
                <a:ea typeface="Roboto Light"/>
                <a:cs typeface="Roboto Light"/>
                <a:sym typeface="Roboto Light"/>
              </a:rPr>
              <a:t>recommendations</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800"/>
          </a:p>
          <a:p>
            <a:pPr indent="0" lvl="0" marL="0" rtl="0" algn="l">
              <a:spcBef>
                <a:spcPts val="0"/>
              </a:spcBef>
              <a:spcAft>
                <a:spcPts val="0"/>
              </a:spcAft>
              <a:buNone/>
            </a:pPr>
            <a:r>
              <a:rPr lang="en"/>
              <a:t>Instructions sent via Slack.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7" name="Shape 2817"/>
        <p:cNvGrpSpPr/>
        <p:nvPr/>
      </p:nvGrpSpPr>
      <p:grpSpPr>
        <a:xfrm>
          <a:off x="0" y="0"/>
          <a:ext cx="0" cy="0"/>
          <a:chOff x="0" y="0"/>
          <a:chExt cx="0" cy="0"/>
        </a:xfrm>
      </p:grpSpPr>
      <p:sp>
        <p:nvSpPr>
          <p:cNvPr id="2818" name="Google Shape;2818;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Your Turn: </a:t>
            </a:r>
            <a:r>
              <a:rPr lang="en">
                <a:solidFill>
                  <a:schemeClr val="dk1"/>
                </a:solidFill>
                <a:latin typeface="Roboto Light"/>
                <a:ea typeface="Roboto Light"/>
                <a:cs typeface="Roboto Light"/>
                <a:sym typeface="Roboto Light"/>
              </a:rPr>
              <a:t>Implementing Security Controls </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819" name="Google Shape;2819;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820" name="Google Shape;2820;p1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1" name="Google Shape;2821;p168"/>
          <p:cNvSpPr txBox="1"/>
          <p:nvPr>
            <p:ph idx="3" type="body"/>
          </p:nvPr>
        </p:nvSpPr>
        <p:spPr>
          <a:xfrm>
            <a:off x="0" y="760650"/>
            <a:ext cx="9144000" cy="3936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solidFill>
                  <a:schemeClr val="dk1"/>
                </a:solidFill>
              </a:rPr>
              <a:t>Instructions: </a:t>
            </a:r>
            <a:endParaRPr b="1" sz="1800">
              <a:solidFill>
                <a:schemeClr val="dk1"/>
              </a:solidFill>
            </a:endParaRPr>
          </a:p>
          <a:p>
            <a:pPr indent="0" lvl="0" marL="0" rtl="0" algn="l">
              <a:spcBef>
                <a:spcPts val="800"/>
              </a:spcBef>
              <a:spcAft>
                <a:spcPts val="0"/>
              </a:spcAft>
              <a:buClr>
                <a:schemeClr val="dk1"/>
              </a:buClr>
              <a:buSzPts val="1100"/>
              <a:buFont typeface="Arial"/>
              <a:buNone/>
            </a:pPr>
            <a:r>
              <a:rPr lang="en" sz="1700">
                <a:solidFill>
                  <a:schemeClr val="dk1"/>
                </a:solidFill>
                <a:latin typeface="Roboto Light"/>
                <a:ea typeface="Roboto Light"/>
                <a:cs typeface="Roboto Light"/>
                <a:sym typeface="Roboto Light"/>
              </a:rPr>
              <a:t>In this activity, you'll draft the last piece of the recommendations you'll submit to GeldCorp.</a:t>
            </a:r>
            <a:endParaRPr sz="17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700">
                <a:solidFill>
                  <a:schemeClr val="dk1"/>
                </a:solidFill>
                <a:latin typeface="Roboto Light"/>
                <a:ea typeface="Roboto Light"/>
                <a:cs typeface="Roboto Light"/>
                <a:sym typeface="Roboto Light"/>
              </a:rPr>
              <a:t>The training plan you’ve already developed  is a </a:t>
            </a:r>
            <a:r>
              <a:rPr i="1" lang="en" sz="1700">
                <a:solidFill>
                  <a:schemeClr val="dk1"/>
                </a:solidFill>
                <a:latin typeface="Roboto Light"/>
                <a:ea typeface="Roboto Light"/>
                <a:cs typeface="Roboto Light"/>
                <a:sym typeface="Roboto Light"/>
              </a:rPr>
              <a:t>personnel security</a:t>
            </a:r>
            <a:r>
              <a:rPr lang="en" sz="1700">
                <a:solidFill>
                  <a:schemeClr val="dk1"/>
                </a:solidFill>
                <a:latin typeface="Roboto Light"/>
                <a:ea typeface="Roboto Light"/>
                <a:cs typeface="Roboto Light"/>
                <a:sym typeface="Roboto Light"/>
              </a:rPr>
              <a:t> measure, and won't drastically reduce tailgating rates until at least next year. Consider </a:t>
            </a:r>
            <a:r>
              <a:rPr i="1" lang="en" sz="1700">
                <a:solidFill>
                  <a:schemeClr val="dk1"/>
                </a:solidFill>
                <a:latin typeface="Roboto Light"/>
                <a:ea typeface="Roboto Light"/>
                <a:cs typeface="Roboto Light"/>
                <a:sym typeface="Roboto Light"/>
              </a:rPr>
              <a:t>physical, technica</a:t>
            </a:r>
            <a:r>
              <a:rPr lang="en" sz="1700">
                <a:solidFill>
                  <a:schemeClr val="dk1"/>
                </a:solidFill>
                <a:latin typeface="Roboto Light"/>
                <a:ea typeface="Roboto Light"/>
                <a:cs typeface="Roboto Light"/>
                <a:sym typeface="Roboto Light"/>
              </a:rPr>
              <a:t>l, or </a:t>
            </a:r>
            <a:r>
              <a:rPr i="1" lang="en" sz="1700">
                <a:solidFill>
                  <a:schemeClr val="dk1"/>
                </a:solidFill>
                <a:latin typeface="Roboto Light"/>
                <a:ea typeface="Roboto Light"/>
                <a:cs typeface="Roboto Light"/>
                <a:sym typeface="Roboto Light"/>
              </a:rPr>
              <a:t>procedural</a:t>
            </a:r>
            <a:r>
              <a:rPr lang="en" sz="1700">
                <a:solidFill>
                  <a:schemeClr val="dk1"/>
                </a:solidFill>
                <a:latin typeface="Roboto Light"/>
                <a:ea typeface="Roboto Light"/>
                <a:cs typeface="Roboto Light"/>
                <a:sym typeface="Roboto Light"/>
              </a:rPr>
              <a:t> controls that would result in immediate reductions in employee piggybacking. </a:t>
            </a:r>
            <a:endParaRPr sz="17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700">
                <a:solidFill>
                  <a:schemeClr val="dk1"/>
                </a:solidFill>
                <a:latin typeface="Roboto Light"/>
                <a:ea typeface="Roboto Light"/>
                <a:cs typeface="Roboto Light"/>
                <a:sym typeface="Roboto Light"/>
              </a:rPr>
              <a:t>Record</a:t>
            </a:r>
            <a:r>
              <a:rPr i="1" lang="en" sz="1700">
                <a:solidFill>
                  <a:schemeClr val="dk1"/>
                </a:solidFill>
                <a:latin typeface="Roboto Light"/>
                <a:ea typeface="Roboto Light"/>
                <a:cs typeface="Roboto Light"/>
                <a:sym typeface="Roboto Light"/>
              </a:rPr>
              <a:t> three </a:t>
            </a:r>
            <a:r>
              <a:rPr lang="en" sz="1700">
                <a:solidFill>
                  <a:schemeClr val="dk1"/>
                </a:solidFill>
                <a:latin typeface="Roboto Light"/>
                <a:ea typeface="Roboto Light"/>
                <a:cs typeface="Roboto Light"/>
                <a:sym typeface="Roboto Light"/>
              </a:rPr>
              <a:t>different controls. They can be of any type you'd like. Answer the following questions about each control:</a:t>
            </a:r>
            <a:endParaRPr sz="17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700">
                <a:solidFill>
                  <a:schemeClr val="dk1"/>
                </a:solidFill>
              </a:rPr>
              <a:t>- How does this reduce piggybacking?</a:t>
            </a:r>
            <a:endParaRPr b="1" sz="1700">
              <a:solidFill>
                <a:schemeClr val="dk1"/>
              </a:solidFill>
            </a:endParaRPr>
          </a:p>
          <a:p>
            <a:pPr indent="0" lvl="0" marL="0" rtl="0" algn="l">
              <a:spcBef>
                <a:spcPts val="800"/>
              </a:spcBef>
              <a:spcAft>
                <a:spcPts val="0"/>
              </a:spcAft>
              <a:buClr>
                <a:schemeClr val="dk1"/>
              </a:buClr>
              <a:buSzPts val="1100"/>
              <a:buFont typeface="Arial"/>
              <a:buNone/>
            </a:pPr>
            <a:r>
              <a:rPr b="1" lang="en" sz="1700">
                <a:solidFill>
                  <a:schemeClr val="dk1"/>
                </a:solidFill>
              </a:rPr>
              <a:t>- What is the cost of implementation?</a:t>
            </a:r>
            <a:endParaRPr b="1" sz="1700">
              <a:solidFill>
                <a:schemeClr val="dk1"/>
              </a:solidFill>
            </a:endParaRPr>
          </a:p>
          <a:p>
            <a:pPr indent="0" lvl="0" marL="0" rtl="0" algn="l">
              <a:spcBef>
                <a:spcPts val="800"/>
              </a:spcBef>
              <a:spcAft>
                <a:spcPts val="800"/>
              </a:spcAft>
              <a:buClr>
                <a:schemeClr val="dk1"/>
              </a:buClr>
              <a:buSzPts val="1100"/>
              <a:buFont typeface="Arial"/>
              <a:buNone/>
            </a:pPr>
            <a:r>
              <a:rPr b="1" lang="en" sz="1700">
                <a:solidFill>
                  <a:schemeClr val="dk1"/>
                </a:solidFill>
              </a:rPr>
              <a:t>- What percentage reduction in piggybacking rates do you expect?</a:t>
            </a:r>
            <a:endParaRPr sz="1700">
              <a:solidFill>
                <a:schemeClr val="dk1"/>
              </a:solidFill>
              <a:latin typeface="Roboto Light"/>
              <a:ea typeface="Roboto Light"/>
              <a:cs typeface="Roboto Light"/>
              <a:sym typeface="Roboto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5" name="Shape 2825"/>
        <p:cNvGrpSpPr/>
        <p:nvPr/>
      </p:nvGrpSpPr>
      <p:grpSpPr>
        <a:xfrm>
          <a:off x="0" y="0"/>
          <a:ext cx="0" cy="0"/>
          <a:chOff x="0" y="0"/>
          <a:chExt cx="0" cy="0"/>
        </a:xfrm>
      </p:grpSpPr>
      <p:sp>
        <p:nvSpPr>
          <p:cNvPr id="2826" name="Google Shape;2826;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7" name="Google Shape;2827;p1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8" name="Google Shape;2828;p169"/>
          <p:cNvSpPr txBox="1"/>
          <p:nvPr/>
        </p:nvSpPr>
        <p:spPr>
          <a:xfrm>
            <a:off x="2693750" y="3679375"/>
            <a:ext cx="3835200" cy="66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Implementing Security Controls </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2" name="Shape 2832"/>
        <p:cNvGrpSpPr/>
        <p:nvPr/>
      </p:nvGrpSpPr>
      <p:grpSpPr>
        <a:xfrm>
          <a:off x="0" y="0"/>
          <a:ext cx="0" cy="0"/>
          <a:chOff x="0" y="0"/>
          <a:chExt cx="0" cy="0"/>
        </a:xfrm>
      </p:grpSpPr>
      <p:sp>
        <p:nvSpPr>
          <p:cNvPr id="2833" name="Google Shape;2833;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Review</a:t>
            </a:r>
            <a:r>
              <a:rPr lang="en">
                <a:solidFill>
                  <a:schemeClr val="dk1"/>
                </a:solidFill>
                <a:latin typeface="Roboto"/>
                <a:ea typeface="Roboto"/>
                <a:cs typeface="Roboto"/>
                <a:sym typeface="Roboto"/>
              </a:rPr>
              <a:t>: </a:t>
            </a:r>
            <a:r>
              <a:rPr lang="en">
                <a:solidFill>
                  <a:schemeClr val="dk1"/>
                </a:solidFill>
                <a:latin typeface="Roboto Light"/>
                <a:ea typeface="Roboto Light"/>
                <a:cs typeface="Roboto Light"/>
                <a:sym typeface="Roboto Light"/>
              </a:rPr>
              <a:t>Implementing Security Controls  </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834" name="Google Shape;2834;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835" name="Google Shape;2835;p1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36" name="Google Shape;2836;p170"/>
          <p:cNvSpPr txBox="1"/>
          <p:nvPr>
            <p:ph idx="3" type="body"/>
          </p:nvPr>
        </p:nvSpPr>
        <p:spPr>
          <a:xfrm>
            <a:off x="0" y="760650"/>
            <a:ext cx="9144000" cy="3936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chemeClr val="dk1"/>
                </a:solidFill>
                <a:latin typeface="Roboto Light"/>
                <a:ea typeface="Roboto Light"/>
                <a:cs typeface="Roboto Light"/>
                <a:sym typeface="Roboto Light"/>
              </a:rPr>
              <a:t>Sample Solution Controls:</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b="1" lang="en" sz="1600">
                <a:solidFill>
                  <a:schemeClr val="dk1"/>
                </a:solidFill>
              </a:rPr>
              <a:t>Implement a Turnstile</a:t>
            </a:r>
            <a:endParaRPr b="1" sz="1600">
              <a:solidFill>
                <a:schemeClr val="dk1"/>
              </a:solidFill>
            </a:endParaRPr>
          </a:p>
          <a:p>
            <a:pPr indent="457200" lvl="0" marL="0" rtl="0" algn="l">
              <a:spcBef>
                <a:spcPts val="800"/>
              </a:spcBef>
              <a:spcAft>
                <a:spcPts val="0"/>
              </a:spcAft>
              <a:buNone/>
            </a:pPr>
            <a:r>
              <a:rPr lang="en">
                <a:solidFill>
                  <a:schemeClr val="dk1"/>
                </a:solidFill>
                <a:latin typeface="Roboto Light"/>
                <a:ea typeface="Roboto Light"/>
                <a:cs typeface="Roboto Light"/>
                <a:sym typeface="Roboto Light"/>
              </a:rPr>
              <a:t>- The organization could implement turnstiles in all of its data centers. These turnstiles would only allow one person through at a time, and require employees to scan an ID card to step through. </a:t>
            </a:r>
            <a:endParaRPr>
              <a:solidFill>
                <a:schemeClr val="dk1"/>
              </a:solidFill>
              <a:latin typeface="Roboto Light"/>
              <a:ea typeface="Roboto Light"/>
              <a:cs typeface="Roboto Light"/>
              <a:sym typeface="Roboto Light"/>
            </a:endParaRPr>
          </a:p>
          <a:p>
            <a:pPr indent="457200" lvl="0" marL="0" rtl="0" algn="l">
              <a:spcBef>
                <a:spcPts val="800"/>
              </a:spcBef>
              <a:spcAft>
                <a:spcPts val="0"/>
              </a:spcAft>
              <a:buNone/>
            </a:pPr>
            <a:r>
              <a:rPr lang="en">
                <a:solidFill>
                  <a:schemeClr val="dk1"/>
                </a:solidFill>
                <a:latin typeface="Roboto Light"/>
                <a:ea typeface="Roboto Light"/>
                <a:cs typeface="Roboto Light"/>
                <a:sym typeface="Roboto Light"/>
              </a:rPr>
              <a:t>- This requires installing the system at all sites, and issuing key cards to all employees, both of which incur significant overhead. However, a financial organization might deem the added security of such </a:t>
            </a:r>
            <a:r>
              <a:rPr i="1" lang="en">
                <a:solidFill>
                  <a:schemeClr val="dk1"/>
                </a:solidFill>
                <a:latin typeface="Roboto Light"/>
                <a:ea typeface="Roboto Light"/>
                <a:cs typeface="Roboto Light"/>
                <a:sym typeface="Roboto Light"/>
              </a:rPr>
              <a:t>physical access controls</a:t>
            </a:r>
            <a:r>
              <a:rPr lang="en">
                <a:solidFill>
                  <a:schemeClr val="dk1"/>
                </a:solidFill>
                <a:latin typeface="Roboto Light"/>
                <a:ea typeface="Roboto Light"/>
                <a:cs typeface="Roboto Light"/>
                <a:sym typeface="Roboto Light"/>
              </a:rPr>
              <a:t> well worth it.</a:t>
            </a:r>
            <a:br>
              <a:rPr lang="en">
                <a:solidFill>
                  <a:schemeClr val="dk1"/>
                </a:solidFill>
                <a:latin typeface="Roboto Light"/>
                <a:ea typeface="Roboto Light"/>
                <a:cs typeface="Roboto Light"/>
                <a:sym typeface="Roboto Light"/>
              </a:rPr>
            </a:br>
            <a:endParaRPr>
              <a:solidFill>
                <a:schemeClr val="dk1"/>
              </a:solidFill>
              <a:latin typeface="Roboto Light"/>
              <a:ea typeface="Roboto Light"/>
              <a:cs typeface="Roboto Light"/>
              <a:sym typeface="Roboto Light"/>
            </a:endParaRPr>
          </a:p>
          <a:p>
            <a:pPr indent="0" lvl="0" marL="0" rtl="0" algn="l">
              <a:spcBef>
                <a:spcPts val="800"/>
              </a:spcBef>
              <a:spcAft>
                <a:spcPts val="0"/>
              </a:spcAft>
              <a:buNone/>
            </a:pPr>
            <a:r>
              <a:rPr b="1" lang="en" sz="1600">
                <a:solidFill>
                  <a:schemeClr val="dk1"/>
                </a:solidFill>
              </a:rPr>
              <a:t>Encrypt Top-Secret Data</a:t>
            </a:r>
            <a:r>
              <a:rPr lang="en" sz="1600">
                <a:solidFill>
                  <a:schemeClr val="dk1"/>
                </a:solidFill>
                <a:latin typeface="Roboto Light"/>
                <a:ea typeface="Roboto Light"/>
                <a:cs typeface="Roboto Light"/>
                <a:sym typeface="Roboto Light"/>
              </a:rPr>
              <a:t> </a:t>
            </a:r>
            <a:endParaRPr sz="1600">
              <a:solidFill>
                <a:schemeClr val="dk1"/>
              </a:solidFill>
              <a:latin typeface="Roboto Light"/>
              <a:ea typeface="Roboto Light"/>
              <a:cs typeface="Roboto Light"/>
              <a:sym typeface="Roboto Light"/>
            </a:endParaRPr>
          </a:p>
          <a:p>
            <a:pPr indent="457200" lvl="0" marL="0" rtl="0" algn="l">
              <a:spcBef>
                <a:spcPts val="800"/>
              </a:spcBef>
              <a:spcAft>
                <a:spcPts val="0"/>
              </a:spcAft>
              <a:buNone/>
            </a:pPr>
            <a:r>
              <a:rPr lang="en">
                <a:solidFill>
                  <a:schemeClr val="dk1"/>
                </a:solidFill>
                <a:latin typeface="Roboto Light"/>
                <a:ea typeface="Roboto Light"/>
                <a:cs typeface="Roboto Light"/>
                <a:sym typeface="Roboto Light"/>
              </a:rPr>
              <a:t>- The attacker wouldn't have been successful if they'd broken into the data facility and stolen </a:t>
            </a:r>
            <a:r>
              <a:rPr i="1" lang="en">
                <a:solidFill>
                  <a:schemeClr val="dk1"/>
                </a:solidFill>
                <a:latin typeface="Roboto Light"/>
                <a:ea typeface="Roboto Light"/>
                <a:cs typeface="Roboto Light"/>
                <a:sym typeface="Roboto Light"/>
              </a:rPr>
              <a:t>encrypted </a:t>
            </a:r>
            <a:r>
              <a:rPr lang="en">
                <a:solidFill>
                  <a:schemeClr val="dk1"/>
                </a:solidFill>
                <a:latin typeface="Roboto Light"/>
                <a:ea typeface="Roboto Light"/>
                <a:cs typeface="Roboto Light"/>
                <a:sym typeface="Roboto Light"/>
              </a:rPr>
              <a:t>financial records. The organization could choose to encrypt all of its top-secret data, and only allow it to be decrypted by a single server, verified by digital signature. </a:t>
            </a:r>
            <a:endParaRPr>
              <a:solidFill>
                <a:schemeClr val="dk1"/>
              </a:solidFill>
              <a:latin typeface="Roboto Light"/>
              <a:ea typeface="Roboto Light"/>
              <a:cs typeface="Roboto Light"/>
              <a:sym typeface="Roboto Light"/>
            </a:endParaRPr>
          </a:p>
          <a:p>
            <a:pPr indent="457200" lvl="0" marL="0" rtl="0" algn="l">
              <a:spcBef>
                <a:spcPts val="800"/>
              </a:spcBef>
              <a:spcAft>
                <a:spcPts val="0"/>
              </a:spcAft>
              <a:buNone/>
            </a:pPr>
            <a:r>
              <a:rPr lang="en">
                <a:solidFill>
                  <a:schemeClr val="dk1"/>
                </a:solidFill>
                <a:latin typeface="Roboto Light"/>
                <a:ea typeface="Roboto Light"/>
                <a:cs typeface="Roboto Light"/>
                <a:sym typeface="Roboto Light"/>
              </a:rPr>
              <a:t>- As an advanced note, the company could then choose to allow access to that decrypted data via API, and restrict access to this API to only trusted individuals. This is a </a:t>
            </a:r>
            <a:r>
              <a:rPr i="1" lang="en">
                <a:solidFill>
                  <a:schemeClr val="dk1"/>
                </a:solidFill>
                <a:latin typeface="Roboto Light"/>
                <a:ea typeface="Roboto Light"/>
                <a:cs typeface="Roboto Light"/>
                <a:sym typeface="Roboto Light"/>
              </a:rPr>
              <a:t>technical control.</a:t>
            </a:r>
            <a:endParaRPr i="1">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a:solidFill>
                <a:schemeClr val="dk1"/>
              </a:solidFill>
              <a:latin typeface="Roboto Light"/>
              <a:ea typeface="Roboto Light"/>
              <a:cs typeface="Roboto Light"/>
              <a:sym typeface="Robo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0" name="Shape 2840"/>
        <p:cNvGrpSpPr/>
        <p:nvPr/>
      </p:nvGrpSpPr>
      <p:grpSpPr>
        <a:xfrm>
          <a:off x="0" y="0"/>
          <a:ext cx="0" cy="0"/>
          <a:chOff x="0" y="0"/>
          <a:chExt cx="0" cy="0"/>
        </a:xfrm>
      </p:grpSpPr>
      <p:sp>
        <p:nvSpPr>
          <p:cNvPr id="2841" name="Google Shape;2841;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We’ve Covered</a:t>
            </a:r>
            <a:endParaRPr/>
          </a:p>
        </p:txBody>
      </p:sp>
      <p:sp>
        <p:nvSpPr>
          <p:cNvPr id="2842" name="Google Shape;2842;p1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Today’s activities </a:t>
            </a:r>
            <a:r>
              <a:rPr lang="en" sz="1600"/>
              <a:t>put you in the role of a security consultant hired to help a financial technology firm respond to a major security breach. You had to:</a:t>
            </a:r>
            <a:endParaRPr sz="1600"/>
          </a:p>
        </p:txBody>
      </p:sp>
      <p:sp>
        <p:nvSpPr>
          <p:cNvPr id="2843" name="Google Shape;2843;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44" name="Google Shape;2844;p1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45" name="Google Shape;2845;p17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Identify the source of the breach</a:t>
            </a:r>
            <a:endParaRPr sz="1600"/>
          </a:p>
        </p:txBody>
      </p:sp>
      <p:sp>
        <p:nvSpPr>
          <p:cNvPr id="2846" name="Google Shape;2846;p17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Develop a plan to improve security and security culture</a:t>
            </a:r>
            <a:endParaRPr sz="1600"/>
          </a:p>
        </p:txBody>
      </p:sp>
      <p:sp>
        <p:nvSpPr>
          <p:cNvPr id="2847" name="Google Shape;2847;p17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Define metrics to measure whether the plan was successful</a:t>
            </a:r>
            <a:endParaRPr sz="1600"/>
          </a:p>
        </p:txBody>
      </p:sp>
      <p:sp>
        <p:nvSpPr>
          <p:cNvPr id="2848" name="Google Shape;2848;p171"/>
          <p:cNvSpPr txBox="1"/>
          <p:nvPr/>
        </p:nvSpPr>
        <p:spPr>
          <a:xfrm>
            <a:off x="361375" y="3801350"/>
            <a:ext cx="8612700" cy="8718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Clr>
                <a:schemeClr val="dk1"/>
              </a:buClr>
              <a:buSzPts val="1100"/>
              <a:buFont typeface="Arial"/>
              <a:buNone/>
            </a:pPr>
            <a:r>
              <a:rPr lang="en" sz="1600"/>
              <a:t>    </a:t>
            </a:r>
            <a:br>
              <a:rPr lang="en" sz="1600"/>
            </a:br>
            <a:r>
              <a:rPr lang="en" sz="1600"/>
              <a:t>   </a:t>
            </a:r>
            <a:r>
              <a:rPr lang="en" sz="1600"/>
              <a:t>Devise possible controls, in addition to training, that can mitigate risk</a:t>
            </a:r>
            <a:endParaRPr sz="16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Modules Review:</a:t>
            </a:r>
            <a:r>
              <a:rPr lang="en"/>
              <a:t>Web and Web Vulnerabilities </a:t>
            </a:r>
            <a:endParaRPr/>
          </a:p>
        </p:txBody>
      </p:sp>
      <p:sp>
        <p:nvSpPr>
          <p:cNvPr id="2081" name="Google Shape;2081;p109"/>
          <p:cNvSpPr txBox="1"/>
          <p:nvPr>
            <p:ph idx="1" type="subTitle"/>
          </p:nvPr>
        </p:nvSpPr>
        <p:spPr>
          <a:xfrm>
            <a:off x="0" y="675975"/>
            <a:ext cx="9094800" cy="4240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These units introduc</a:t>
            </a:r>
            <a:r>
              <a:rPr lang="en"/>
              <a:t>ed you to the network structure and protocols used on the modern web, and introduced them to the most common vulnerabilities found on most live web servers.</a:t>
            </a:r>
            <a:br>
              <a:rPr lang="en"/>
            </a:br>
            <a:endParaRPr b="1"/>
          </a:p>
          <a:p>
            <a:pPr indent="0" lvl="0" marL="0" rtl="0" algn="l">
              <a:spcBef>
                <a:spcPts val="0"/>
              </a:spcBef>
              <a:spcAft>
                <a:spcPts val="0"/>
              </a:spcAft>
              <a:buNone/>
            </a:pPr>
            <a:r>
              <a:rPr b="1" lang="en">
                <a:solidFill>
                  <a:srgbClr val="351C75"/>
                </a:solidFill>
              </a:rPr>
              <a:t>What You Learned </a:t>
            </a:r>
            <a:endParaRPr b="1">
              <a:solidFill>
                <a:srgbClr val="351C75"/>
              </a:solidFill>
            </a:endParaRPr>
          </a:p>
          <a:p>
            <a:pPr indent="0" lvl="0" marL="0" rtl="0" algn="l">
              <a:lnSpc>
                <a:spcPct val="115000"/>
              </a:lnSpc>
              <a:spcBef>
                <a:spcPts val="0"/>
              </a:spcBef>
              <a:spcAft>
                <a:spcPts val="0"/>
              </a:spcAft>
              <a:buNone/>
            </a:pPr>
            <a:r>
              <a:rPr lang="en"/>
              <a:t>Config</a:t>
            </a:r>
            <a:r>
              <a:rPr lang="en"/>
              <a:t>uring a LAMP server from the command line; using Burp Suite to hunt for vulnerabilities in web applications.</a:t>
            </a:r>
            <a:endParaRPr/>
          </a:p>
          <a:p>
            <a:pPr indent="0" lvl="0" marL="0" rtl="0" algn="l">
              <a:lnSpc>
                <a:spcPct val="115000"/>
              </a:lnSpc>
              <a:spcBef>
                <a:spcPts val="0"/>
              </a:spcBef>
              <a:spcAft>
                <a:spcPts val="0"/>
              </a:spcAft>
              <a:buNone/>
            </a:pPr>
            <a:r>
              <a:t/>
            </a:r>
            <a:endParaRPr>
              <a:solidFill>
                <a:srgbClr val="24292E"/>
              </a:solidFill>
            </a:endParaRPr>
          </a:p>
          <a:p>
            <a:pPr indent="0" lvl="0" marL="0" rtl="0" algn="l">
              <a:lnSpc>
                <a:spcPct val="115000"/>
              </a:lnSpc>
              <a:spcBef>
                <a:spcPts val="0"/>
              </a:spcBef>
              <a:spcAft>
                <a:spcPts val="0"/>
              </a:spcAft>
              <a:buNone/>
            </a:pPr>
            <a:r>
              <a:t/>
            </a:r>
            <a:endParaRPr>
              <a:solidFill>
                <a:srgbClr val="24292E"/>
              </a:solidFill>
            </a:endParaRPr>
          </a:p>
          <a:p>
            <a:pPr indent="0" lvl="0" marL="0" rtl="0" algn="l">
              <a:spcBef>
                <a:spcPts val="0"/>
              </a:spcBef>
              <a:spcAft>
                <a:spcPts val="0"/>
              </a:spcAft>
              <a:buNone/>
            </a:pPr>
            <a:r>
              <a:rPr b="1" lang="en">
                <a:solidFill>
                  <a:srgbClr val="351C75"/>
                </a:solidFill>
              </a:rPr>
              <a:t>Job Context </a:t>
            </a:r>
            <a:endParaRPr b="1">
              <a:solidFill>
                <a:srgbClr val="351C75"/>
              </a:solidFill>
            </a:endParaRPr>
          </a:p>
          <a:p>
            <a:pPr indent="0" lvl="0" marL="0" rtl="0" algn="l">
              <a:lnSpc>
                <a:spcPct val="115000"/>
              </a:lnSpc>
              <a:spcBef>
                <a:spcPts val="300"/>
              </a:spcBef>
              <a:spcAft>
                <a:spcPts val="0"/>
              </a:spcAft>
              <a:buNone/>
            </a:pPr>
            <a:r>
              <a:rPr lang="en"/>
              <a:t>These are important skills for penetration testers and SOC Analysts, as well as network administrators who maintain web servers.</a:t>
            </a:r>
            <a:endParaRPr/>
          </a:p>
          <a:p>
            <a:pPr indent="0" lvl="0" marL="0" rtl="0" algn="l">
              <a:lnSpc>
                <a:spcPct val="115000"/>
              </a:lnSpc>
              <a:spcBef>
                <a:spcPts val="0"/>
              </a:spcBef>
              <a:spcAft>
                <a:spcPts val="0"/>
              </a:spcAft>
              <a:buNone/>
            </a:pPr>
            <a:r>
              <a:t/>
            </a:r>
            <a:endParaRPr>
              <a:solidFill>
                <a:srgbClr val="24292E"/>
              </a:solidFill>
              <a:highlight>
                <a:srgbClr val="FFFFFF"/>
              </a:highlight>
            </a:endParaRPr>
          </a:p>
        </p:txBody>
      </p:sp>
      <p:sp>
        <p:nvSpPr>
          <p:cNvPr id="2082" name="Google Shape;2082;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83" name="Google Shape;2083;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2" name="Shape 2852"/>
        <p:cNvGrpSpPr/>
        <p:nvPr/>
      </p:nvGrpSpPr>
      <p:grpSpPr>
        <a:xfrm>
          <a:off x="0" y="0"/>
          <a:ext cx="0" cy="0"/>
          <a:chOff x="0" y="0"/>
          <a:chExt cx="0" cy="0"/>
        </a:xfrm>
      </p:grpSpPr>
      <p:sp>
        <p:nvSpPr>
          <p:cNvPr id="2853" name="Google Shape;2853;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Looking Forward...</a:t>
            </a:r>
            <a:endParaRPr/>
          </a:p>
        </p:txBody>
      </p:sp>
      <p:sp>
        <p:nvSpPr>
          <p:cNvPr id="2854" name="Google Shape;2854;p1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we learned today will lead into </a:t>
            </a:r>
            <a:r>
              <a:rPr b="1" lang="en"/>
              <a:t>governance</a:t>
            </a:r>
            <a:r>
              <a:rPr lang="en"/>
              <a:t>...</a:t>
            </a:r>
            <a:endParaRPr/>
          </a:p>
        </p:txBody>
      </p:sp>
      <p:sp>
        <p:nvSpPr>
          <p:cNvPr id="2855" name="Google Shape;2855;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6" name="Google Shape;2856;p1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57" name="Google Shape;2857;p17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457200" rtl="0" algn="l">
              <a:lnSpc>
                <a:spcPct val="115000"/>
              </a:lnSpc>
              <a:spcBef>
                <a:spcPts val="0"/>
              </a:spcBef>
              <a:spcAft>
                <a:spcPts val="0"/>
              </a:spcAft>
              <a:buNone/>
            </a:pPr>
            <a:r>
              <a:t/>
            </a:r>
            <a:endParaRPr sz="1800">
              <a:solidFill>
                <a:srgbClr val="24292E"/>
              </a:solidFill>
            </a:endParaRPr>
          </a:p>
          <a:p>
            <a:pPr indent="0" lvl="0" marL="457200" rtl="0" algn="l">
              <a:lnSpc>
                <a:spcPct val="115000"/>
              </a:lnSpc>
              <a:spcBef>
                <a:spcPts val="0"/>
              </a:spcBef>
              <a:spcAft>
                <a:spcPts val="0"/>
              </a:spcAft>
              <a:buNone/>
            </a:pPr>
            <a:r>
              <a:rPr lang="en" sz="1800">
                <a:solidFill>
                  <a:srgbClr val="24292E"/>
                </a:solidFill>
              </a:rPr>
              <a:t>Governance is the field of enforcing these standards, policies, and procedures, such that they are always obeyed.</a:t>
            </a:r>
            <a:endParaRPr sz="1800">
              <a:solidFill>
                <a:srgbClr val="24292E"/>
              </a:solidFill>
            </a:endParaRPr>
          </a:p>
          <a:p>
            <a:pPr indent="0" lvl="0" marL="0" rtl="0" algn="l">
              <a:lnSpc>
                <a:spcPct val="115000"/>
              </a:lnSpc>
              <a:spcBef>
                <a:spcPts val="0"/>
              </a:spcBef>
              <a:spcAft>
                <a:spcPts val="0"/>
              </a:spcAft>
              <a:buNone/>
            </a:pPr>
            <a:r>
              <a:t/>
            </a:r>
            <a:endParaRPr sz="1800">
              <a:solidFill>
                <a:srgbClr val="24292E"/>
              </a:solidFill>
            </a:endParaRPr>
          </a:p>
          <a:p>
            <a:pPr indent="0" lvl="0" marL="457200" rtl="0" algn="l">
              <a:lnSpc>
                <a:spcPct val="115000"/>
              </a:lnSpc>
              <a:spcBef>
                <a:spcPts val="300"/>
              </a:spcBef>
              <a:spcAft>
                <a:spcPts val="0"/>
              </a:spcAft>
              <a:buNone/>
            </a:pPr>
            <a:r>
              <a:t/>
            </a:r>
            <a:endParaRPr sz="1800">
              <a:solidFill>
                <a:srgbClr val="24292E"/>
              </a:solidFill>
            </a:endParaRPr>
          </a:p>
          <a:p>
            <a:pPr indent="0" lvl="0" marL="457200" rtl="0" algn="l">
              <a:lnSpc>
                <a:spcPct val="115000"/>
              </a:lnSpc>
              <a:spcBef>
                <a:spcPts val="300"/>
              </a:spcBef>
              <a:spcAft>
                <a:spcPts val="0"/>
              </a:spcAft>
              <a:buNone/>
            </a:pPr>
            <a:r>
              <a:rPr lang="en" sz="1800">
                <a:solidFill>
                  <a:srgbClr val="24292E"/>
                </a:solidFill>
              </a:rPr>
              <a:t>Now that we have a good understanding of how organizations begin to develop best practices, we  can begin to study how it codifies them into standards and applies ideas from governance to keep them enforced.</a:t>
            </a:r>
            <a:endParaRPr sz="1800">
              <a:solidFill>
                <a:srgbClr val="24292E"/>
              </a:solidFill>
            </a:endParaRPr>
          </a:p>
          <a:p>
            <a:pPr indent="0" lvl="0" marL="0" rtl="0" algn="l">
              <a:spcBef>
                <a:spcPts val="0"/>
              </a:spcBef>
              <a:spcAft>
                <a:spcPts val="8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1" name="Shape 2861"/>
        <p:cNvGrpSpPr/>
        <p:nvPr/>
      </p:nvGrpSpPr>
      <p:grpSpPr>
        <a:xfrm>
          <a:off x="0" y="0"/>
          <a:ext cx="0" cy="0"/>
          <a:chOff x="0" y="0"/>
          <a:chExt cx="0" cy="0"/>
        </a:xfrm>
      </p:grpSpPr>
      <p:sp>
        <p:nvSpPr>
          <p:cNvPr id="2862" name="Google Shape;2862;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863" name="Google Shape;2863;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864" name="Google Shape;2864;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865" name="Google Shape;2865;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66" name="Google Shape;2866;p173"/>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Identify at least three concrete benefits of a healthy security culture</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Articulate the responsibilities of common C-Suite officers, including the CISO</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Explain the responsibilities of the security department</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Identify appropriate security controls for a given resource and situation</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800">
              <a:latin typeface="Roboto Light"/>
              <a:ea typeface="Roboto Light"/>
              <a:cs typeface="Roboto Light"/>
              <a:sym typeface="Roboto Light"/>
            </a:endParaRPr>
          </a:p>
        </p:txBody>
      </p:sp>
      <p:sp>
        <p:nvSpPr>
          <p:cNvPr id="2867" name="Google Shape;2867;p173"/>
          <p:cNvSpPr/>
          <p:nvPr/>
        </p:nvSpPr>
        <p:spPr>
          <a:xfrm>
            <a:off x="476975" y="1385699"/>
            <a:ext cx="261900" cy="274800"/>
          </a:xfrm>
          <a:prstGeom prst="bevel">
            <a:avLst>
              <a:gd fmla="val 12500" name="adj"/>
            </a:avLst>
          </a:prstGeom>
          <a:solidFill>
            <a:srgbClr val="00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73"/>
          <p:cNvSpPr/>
          <p:nvPr/>
        </p:nvSpPr>
        <p:spPr>
          <a:xfrm>
            <a:off x="476975" y="1793149"/>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73"/>
          <p:cNvSpPr/>
          <p:nvPr/>
        </p:nvSpPr>
        <p:spPr>
          <a:xfrm>
            <a:off x="476975" y="2184674"/>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73"/>
          <p:cNvSpPr/>
          <p:nvPr/>
        </p:nvSpPr>
        <p:spPr>
          <a:xfrm>
            <a:off x="476975" y="2587774"/>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7" name="Shape 2087"/>
        <p:cNvGrpSpPr/>
        <p:nvPr/>
      </p:nvGrpSpPr>
      <p:grpSpPr>
        <a:xfrm>
          <a:off x="0" y="0"/>
          <a:ext cx="0" cy="0"/>
          <a:chOff x="0" y="0"/>
          <a:chExt cx="0" cy="0"/>
        </a:xfrm>
      </p:grpSpPr>
      <p:sp>
        <p:nvSpPr>
          <p:cNvPr id="2088" name="Google Shape;2088;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Modules Review:</a:t>
            </a:r>
            <a:r>
              <a:rPr lang="en"/>
              <a:t> Offensive Security </a:t>
            </a:r>
            <a:endParaRPr/>
          </a:p>
        </p:txBody>
      </p:sp>
      <p:sp>
        <p:nvSpPr>
          <p:cNvPr id="2089" name="Google Shape;2089;p110"/>
          <p:cNvSpPr txBox="1"/>
          <p:nvPr>
            <p:ph idx="1" type="subTitle"/>
          </p:nvPr>
        </p:nvSpPr>
        <p:spPr>
          <a:xfrm>
            <a:off x="0" y="675975"/>
            <a:ext cx="9094800" cy="4240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t/>
            </a:r>
            <a:endParaRPr>
              <a:solidFill>
                <a:srgbClr val="24292E"/>
              </a:solidFill>
            </a:endParaRPr>
          </a:p>
          <a:p>
            <a:pPr indent="0" lvl="0" marL="0" rtl="0" algn="l">
              <a:lnSpc>
                <a:spcPct val="115000"/>
              </a:lnSpc>
              <a:spcBef>
                <a:spcPts val="0"/>
              </a:spcBef>
              <a:spcAft>
                <a:spcPts val="0"/>
              </a:spcAft>
              <a:buNone/>
            </a:pPr>
            <a:r>
              <a:rPr lang="en"/>
              <a:t>These uni</a:t>
            </a:r>
            <a:r>
              <a:rPr lang="en"/>
              <a:t>ts introduced you to the basics of assessing a network's security with penetration testing.</a:t>
            </a:r>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24292E"/>
              </a:solidFill>
              <a:latin typeface="Arial"/>
              <a:ea typeface="Arial"/>
              <a:cs typeface="Arial"/>
              <a:sym typeface="Arial"/>
            </a:endParaRPr>
          </a:p>
          <a:p>
            <a:pPr indent="0" lvl="0" marL="0" rtl="0" algn="l">
              <a:lnSpc>
                <a:spcPct val="115000"/>
              </a:lnSpc>
              <a:spcBef>
                <a:spcPts val="0"/>
              </a:spcBef>
              <a:spcAft>
                <a:spcPts val="0"/>
              </a:spcAft>
              <a:buNone/>
            </a:pPr>
            <a:r>
              <a:t/>
            </a:r>
            <a:endParaRPr>
              <a:solidFill>
                <a:srgbClr val="24292E"/>
              </a:solidFill>
            </a:endParaRPr>
          </a:p>
          <a:p>
            <a:pPr indent="0" lvl="0" marL="0" rtl="0" algn="l">
              <a:spcBef>
                <a:spcPts val="0"/>
              </a:spcBef>
              <a:spcAft>
                <a:spcPts val="0"/>
              </a:spcAft>
              <a:buNone/>
            </a:pPr>
            <a:r>
              <a:rPr b="1" lang="en">
                <a:solidFill>
                  <a:srgbClr val="134F5C"/>
                </a:solidFill>
              </a:rPr>
              <a:t>Job Context </a:t>
            </a:r>
            <a:endParaRPr b="1">
              <a:solidFill>
                <a:srgbClr val="134F5C"/>
              </a:solidFill>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
              <a:t>These skills are relevant to penetration testers, but knowledge of attack methodologies is also useful for SOC Analysts and in network forensics roles.</a:t>
            </a:r>
            <a:endParaRPr/>
          </a:p>
          <a:p>
            <a:pPr indent="0" lvl="0" marL="0" rtl="0" algn="l">
              <a:lnSpc>
                <a:spcPct val="115000"/>
              </a:lnSpc>
              <a:spcBef>
                <a:spcPts val="0"/>
              </a:spcBef>
              <a:spcAft>
                <a:spcPts val="0"/>
              </a:spcAft>
              <a:buNone/>
            </a:pPr>
            <a:r>
              <a:t/>
            </a:r>
            <a:endParaRPr>
              <a:solidFill>
                <a:srgbClr val="24292E"/>
              </a:solidFill>
              <a:highlight>
                <a:srgbClr val="FFFFFF"/>
              </a:highlight>
            </a:endParaRPr>
          </a:p>
        </p:txBody>
      </p:sp>
      <p:sp>
        <p:nvSpPr>
          <p:cNvPr id="2090" name="Google Shape;2090;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91" name="Google Shape;2091;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5" name="Shape 2095"/>
        <p:cNvGrpSpPr/>
        <p:nvPr/>
      </p:nvGrpSpPr>
      <p:grpSpPr>
        <a:xfrm>
          <a:off x="0" y="0"/>
          <a:ext cx="0" cy="0"/>
          <a:chOff x="0" y="0"/>
          <a:chExt cx="0" cy="0"/>
        </a:xfrm>
      </p:grpSpPr>
      <p:sp>
        <p:nvSpPr>
          <p:cNvPr id="2096" name="Google Shape;2096;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Modules Review:</a:t>
            </a:r>
            <a:r>
              <a:rPr lang="en"/>
              <a:t> Defensive Security </a:t>
            </a:r>
            <a:endParaRPr/>
          </a:p>
        </p:txBody>
      </p:sp>
      <p:sp>
        <p:nvSpPr>
          <p:cNvPr id="2097" name="Google Shape;2097;p111"/>
          <p:cNvSpPr txBox="1"/>
          <p:nvPr>
            <p:ph idx="1" type="subTitle"/>
          </p:nvPr>
        </p:nvSpPr>
        <p:spPr>
          <a:xfrm>
            <a:off x="0" y="675975"/>
            <a:ext cx="9094800" cy="4240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t/>
            </a:r>
            <a:endParaRPr>
              <a:solidFill>
                <a:srgbClr val="24292E"/>
              </a:solidFill>
            </a:endParaRPr>
          </a:p>
          <a:p>
            <a:pPr indent="0" lvl="0" marL="0" marR="0" rtl="0" algn="l">
              <a:lnSpc>
                <a:spcPct val="115000"/>
              </a:lnSpc>
              <a:spcBef>
                <a:spcPts val="0"/>
              </a:spcBef>
              <a:spcAft>
                <a:spcPts val="0"/>
              </a:spcAft>
              <a:buNone/>
            </a:pPr>
            <a:r>
              <a:rPr lang="en"/>
              <a:t>These units intro</a:t>
            </a:r>
            <a:r>
              <a:rPr lang="en"/>
              <a:t>duced you to Splunk, Incident Response procedures, and Forensics.</a:t>
            </a:r>
            <a:endParaRPr/>
          </a:p>
          <a:p>
            <a:pPr indent="0" lvl="0" marL="0" marR="0" rtl="0" algn="l">
              <a:lnSpc>
                <a:spcPct val="115000"/>
              </a:lnSpc>
              <a:spcBef>
                <a:spcPts val="0"/>
              </a:spcBef>
              <a:spcAft>
                <a:spcPts val="0"/>
              </a:spcAft>
              <a:buNone/>
            </a:pPr>
            <a:r>
              <a:t/>
            </a:r>
            <a:endParaRPr>
              <a:solidFill>
                <a:srgbClr val="24292E"/>
              </a:solidFill>
            </a:endParaRPr>
          </a:p>
          <a:p>
            <a:pPr indent="0" lvl="0" marL="0" rtl="0" algn="l">
              <a:lnSpc>
                <a:spcPct val="115000"/>
              </a:lnSpc>
              <a:spcBef>
                <a:spcPts val="0"/>
              </a:spcBef>
              <a:spcAft>
                <a:spcPts val="0"/>
              </a:spcAft>
              <a:buNone/>
            </a:pPr>
            <a:r>
              <a:t/>
            </a:r>
            <a:endParaRPr sz="1200">
              <a:solidFill>
                <a:srgbClr val="24292E"/>
              </a:solidFill>
              <a:latin typeface="Arial"/>
              <a:ea typeface="Arial"/>
              <a:cs typeface="Arial"/>
              <a:sym typeface="Arial"/>
            </a:endParaRPr>
          </a:p>
          <a:p>
            <a:pPr indent="0" lvl="0" marL="0" rtl="0" algn="l">
              <a:lnSpc>
                <a:spcPct val="115000"/>
              </a:lnSpc>
              <a:spcBef>
                <a:spcPts val="0"/>
              </a:spcBef>
              <a:spcAft>
                <a:spcPts val="0"/>
              </a:spcAft>
              <a:buNone/>
            </a:pPr>
            <a:r>
              <a:t/>
            </a:r>
            <a:endParaRPr>
              <a:solidFill>
                <a:srgbClr val="24292E"/>
              </a:solidFill>
            </a:endParaRPr>
          </a:p>
          <a:p>
            <a:pPr indent="0" lvl="0" marL="0" rtl="0" algn="l">
              <a:spcBef>
                <a:spcPts val="0"/>
              </a:spcBef>
              <a:spcAft>
                <a:spcPts val="0"/>
              </a:spcAft>
              <a:buNone/>
            </a:pPr>
            <a:r>
              <a:rPr b="1" lang="en">
                <a:solidFill>
                  <a:srgbClr val="1155CC"/>
                </a:solidFill>
              </a:rPr>
              <a:t>Job Context </a:t>
            </a:r>
            <a:endParaRPr b="1">
              <a:solidFill>
                <a:srgbClr val="1155CC"/>
              </a:solidFill>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
              <a:t>These ski</a:t>
            </a:r>
            <a:r>
              <a:rPr lang="en"/>
              <a:t>lls are most relevant to SOC Analysts and in network forensics roles.</a:t>
            </a:r>
            <a:endParaRPr/>
          </a:p>
          <a:p>
            <a:pPr indent="0" lvl="0" marL="457200" rtl="0" algn="l">
              <a:lnSpc>
                <a:spcPct val="115000"/>
              </a:lnSpc>
              <a:spcBef>
                <a:spcPts val="300"/>
              </a:spcBef>
              <a:spcAft>
                <a:spcPts val="1200"/>
              </a:spcAft>
              <a:buNone/>
            </a:pPr>
            <a:r>
              <a:t/>
            </a:r>
            <a:endParaRPr>
              <a:solidFill>
                <a:srgbClr val="24292E"/>
              </a:solidFill>
            </a:endParaRPr>
          </a:p>
        </p:txBody>
      </p:sp>
      <p:sp>
        <p:nvSpPr>
          <p:cNvPr id="2098" name="Google Shape;2098;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99" name="Google Shape;2099;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